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2"/>
  </p:notesMasterIdLst>
  <p:sldIdLst>
    <p:sldId id="256" r:id="rId2"/>
    <p:sldId id="377" r:id="rId3"/>
    <p:sldId id="419" r:id="rId4"/>
    <p:sldId id="260" r:id="rId5"/>
    <p:sldId id="300" r:id="rId6"/>
    <p:sldId id="299" r:id="rId7"/>
    <p:sldId id="400" r:id="rId8"/>
    <p:sldId id="401" r:id="rId9"/>
    <p:sldId id="402" r:id="rId10"/>
    <p:sldId id="403" r:id="rId11"/>
    <p:sldId id="404" r:id="rId12"/>
    <p:sldId id="374" r:id="rId13"/>
    <p:sldId id="423" r:id="rId14"/>
    <p:sldId id="420" r:id="rId15"/>
    <p:sldId id="375" r:id="rId16"/>
    <p:sldId id="338" r:id="rId17"/>
    <p:sldId id="339" r:id="rId18"/>
    <p:sldId id="340" r:id="rId19"/>
    <p:sldId id="341" r:id="rId20"/>
    <p:sldId id="376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21" r:id="rId29"/>
    <p:sldId id="405" r:id="rId30"/>
    <p:sldId id="406" r:id="rId31"/>
    <p:sldId id="422" r:id="rId32"/>
    <p:sldId id="407" r:id="rId33"/>
    <p:sldId id="408" r:id="rId34"/>
    <p:sldId id="385" r:id="rId35"/>
    <p:sldId id="409" r:id="rId36"/>
    <p:sldId id="410" r:id="rId37"/>
    <p:sldId id="411" r:id="rId38"/>
    <p:sldId id="395" r:id="rId39"/>
    <p:sldId id="424" r:id="rId40"/>
    <p:sldId id="39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660066"/>
    <a:srgbClr val="66FF33"/>
    <a:srgbClr val="33CCCC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434" autoAdjust="0"/>
  </p:normalViewPr>
  <p:slideViewPr>
    <p:cSldViewPr>
      <p:cViewPr varScale="1">
        <p:scale>
          <a:sx n="70" d="100"/>
          <a:sy n="70" d="100"/>
        </p:scale>
        <p:origin x="1284" y="7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E68F99-877E-48B3-8C44-19A1864514A3}" type="doc">
      <dgm:prSet loTypeId="urn:microsoft.com/office/officeart/2005/8/layout/matrix1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374F08F7-183D-4E65-850A-88B860704052}">
      <dgm:prSet phldrT="[Text]"/>
      <dgm:spPr/>
      <dgm:t>
        <a:bodyPr/>
        <a:lstStyle/>
        <a:p>
          <a:r>
            <a:rPr lang="en-GB" dirty="0" smtClean="0"/>
            <a:t>People, communities and society</a:t>
          </a:r>
          <a:endParaRPr lang="en-GB" dirty="0"/>
        </a:p>
      </dgm:t>
    </dgm:pt>
    <dgm:pt modelId="{E0790095-6CC4-4C29-859A-04DDB0BEFE6D}" type="parTrans" cxnId="{80FFED95-FAC8-4AE5-8892-E2A71BE5365A}">
      <dgm:prSet/>
      <dgm:spPr/>
      <dgm:t>
        <a:bodyPr/>
        <a:lstStyle/>
        <a:p>
          <a:endParaRPr lang="en-GB"/>
        </a:p>
      </dgm:t>
    </dgm:pt>
    <dgm:pt modelId="{0880FFB9-C96F-47A3-B5D6-1A17ABD7AB7B}" type="sibTrans" cxnId="{80FFED95-FAC8-4AE5-8892-E2A71BE5365A}">
      <dgm:prSet/>
      <dgm:spPr/>
      <dgm:t>
        <a:bodyPr/>
        <a:lstStyle/>
        <a:p>
          <a:endParaRPr lang="en-GB"/>
        </a:p>
      </dgm:t>
    </dgm:pt>
    <dgm:pt modelId="{6A0A5A96-F715-432C-BEEA-46EEBED3440E}">
      <dgm:prSet phldrT="[Text]"/>
      <dgm:spPr/>
      <dgm:t>
        <a:bodyPr/>
        <a:lstStyle/>
        <a:p>
          <a:r>
            <a:rPr lang="en-GB" b="1" dirty="0" smtClean="0"/>
            <a:t>Megatrends</a:t>
          </a:r>
          <a:r>
            <a:rPr lang="en-GB" dirty="0" smtClean="0"/>
            <a:t> – provide a preamble, largely indicator-based and visually-appealing</a:t>
          </a:r>
          <a:endParaRPr lang="en-GB" dirty="0"/>
        </a:p>
      </dgm:t>
    </dgm:pt>
    <dgm:pt modelId="{8F3389CC-35D8-4986-876D-6B2F231A7B72}" type="parTrans" cxnId="{18D77536-8D7E-4060-8CB0-E0249682AEB7}">
      <dgm:prSet/>
      <dgm:spPr/>
      <dgm:t>
        <a:bodyPr/>
        <a:lstStyle/>
        <a:p>
          <a:endParaRPr lang="en-GB"/>
        </a:p>
      </dgm:t>
    </dgm:pt>
    <dgm:pt modelId="{7A61A8EF-7480-4B78-BA25-C5FDBF2F7714}" type="sibTrans" cxnId="{18D77536-8D7E-4060-8CB0-E0249682AEB7}">
      <dgm:prSet/>
      <dgm:spPr/>
      <dgm:t>
        <a:bodyPr/>
        <a:lstStyle/>
        <a:p>
          <a:endParaRPr lang="en-GB"/>
        </a:p>
      </dgm:t>
    </dgm:pt>
    <dgm:pt modelId="{7EC8977D-309A-4BD3-AFA3-B3516887887E}">
      <dgm:prSet phldrT="[Text]"/>
      <dgm:spPr/>
      <dgm:t>
        <a:bodyPr/>
        <a:lstStyle/>
        <a:p>
          <a:r>
            <a:rPr lang="en-GB" b="1" dirty="0" smtClean="0"/>
            <a:t>Technology trends </a:t>
          </a:r>
          <a:r>
            <a:rPr lang="en-GB" dirty="0" smtClean="0"/>
            <a:t>- 10(?) major technology developments and their possible impacts</a:t>
          </a:r>
          <a:endParaRPr lang="en-GB" dirty="0"/>
        </a:p>
      </dgm:t>
    </dgm:pt>
    <dgm:pt modelId="{A893E6D6-5393-4E7D-93E9-FE2DB18CA108}" type="parTrans" cxnId="{7717B4CE-3F9D-4E6B-B28D-C8B0D6FAC7B9}">
      <dgm:prSet/>
      <dgm:spPr/>
      <dgm:t>
        <a:bodyPr/>
        <a:lstStyle/>
        <a:p>
          <a:endParaRPr lang="en-GB"/>
        </a:p>
      </dgm:t>
    </dgm:pt>
    <dgm:pt modelId="{AC08337D-1F99-4E59-8D6C-4E8FF201B9F2}" type="sibTrans" cxnId="{7717B4CE-3F9D-4E6B-B28D-C8B0D6FAC7B9}">
      <dgm:prSet/>
      <dgm:spPr/>
      <dgm:t>
        <a:bodyPr/>
        <a:lstStyle/>
        <a:p>
          <a:endParaRPr lang="en-GB"/>
        </a:p>
      </dgm:t>
    </dgm:pt>
    <dgm:pt modelId="{2DAEFDA2-42BD-4428-A578-03204046448F}">
      <dgm:prSet phldrT="[Text]"/>
      <dgm:spPr/>
      <dgm:t>
        <a:bodyPr/>
        <a:lstStyle/>
        <a:p>
          <a:r>
            <a:rPr lang="en-GB" b="1" dirty="0" smtClean="0"/>
            <a:t>STI trends </a:t>
          </a:r>
          <a:r>
            <a:rPr lang="en-GB" dirty="0" smtClean="0"/>
            <a:t>- c</a:t>
          </a:r>
          <a:r>
            <a:rPr lang="en-US" dirty="0" smtClean="0"/>
            <a:t>hanging shape and culture of the public science system and innovation systems</a:t>
          </a:r>
          <a:endParaRPr lang="en-GB" dirty="0"/>
        </a:p>
      </dgm:t>
    </dgm:pt>
    <dgm:pt modelId="{4FBE171B-4DD5-4566-95BC-95E4665A5331}" type="parTrans" cxnId="{093F668B-190F-4C5B-BF14-A408A169FA45}">
      <dgm:prSet/>
      <dgm:spPr/>
      <dgm:t>
        <a:bodyPr/>
        <a:lstStyle/>
        <a:p>
          <a:endParaRPr lang="en-GB"/>
        </a:p>
      </dgm:t>
    </dgm:pt>
    <dgm:pt modelId="{B428214A-CE21-447D-AEA5-18C50FCCB87A}" type="sibTrans" cxnId="{093F668B-190F-4C5B-BF14-A408A169FA45}">
      <dgm:prSet/>
      <dgm:spPr/>
      <dgm:t>
        <a:bodyPr/>
        <a:lstStyle/>
        <a:p>
          <a:endParaRPr lang="en-GB"/>
        </a:p>
      </dgm:t>
    </dgm:pt>
    <dgm:pt modelId="{F1D560BF-D6C5-40F3-BE90-0110FA461A83}">
      <dgm:prSet phldrT="[Text]"/>
      <dgm:spPr/>
      <dgm:t>
        <a:bodyPr/>
        <a:lstStyle/>
        <a:p>
          <a:r>
            <a:rPr lang="en-GB" b="1" dirty="0" smtClean="0"/>
            <a:t>Policy trends </a:t>
          </a:r>
          <a:r>
            <a:rPr lang="en-GB" dirty="0" smtClean="0"/>
            <a:t>- shifts in (STI) policy agenda-setting, design and implementation</a:t>
          </a:r>
          <a:endParaRPr lang="en-GB" dirty="0"/>
        </a:p>
      </dgm:t>
    </dgm:pt>
    <dgm:pt modelId="{6DF51299-0B02-4DA7-B731-2D7E5C31142B}" type="parTrans" cxnId="{E6947B8E-1230-494C-8A71-F9C9CD7BB1FB}">
      <dgm:prSet/>
      <dgm:spPr/>
      <dgm:t>
        <a:bodyPr/>
        <a:lstStyle/>
        <a:p>
          <a:endParaRPr lang="en-GB"/>
        </a:p>
      </dgm:t>
    </dgm:pt>
    <dgm:pt modelId="{FD104EC3-81E9-43E1-9EA6-7528EAEE0FAC}" type="sibTrans" cxnId="{E6947B8E-1230-494C-8A71-F9C9CD7BB1FB}">
      <dgm:prSet/>
      <dgm:spPr/>
      <dgm:t>
        <a:bodyPr/>
        <a:lstStyle/>
        <a:p>
          <a:endParaRPr lang="en-GB"/>
        </a:p>
      </dgm:t>
    </dgm:pt>
    <dgm:pt modelId="{E68D7E8F-EAAD-4229-B958-EBC12EF5FF82}">
      <dgm:prSet/>
      <dgm:spPr/>
      <dgm:t>
        <a:bodyPr/>
        <a:lstStyle/>
        <a:p>
          <a:endParaRPr lang="en-GB" dirty="0" smtClean="0"/>
        </a:p>
      </dgm:t>
    </dgm:pt>
    <dgm:pt modelId="{ACECE7D5-6B12-4C86-82FD-23BFC89DDF07}" type="parTrans" cxnId="{636AB5B4-6142-4BF1-8A17-3CDE667F001B}">
      <dgm:prSet/>
      <dgm:spPr/>
      <dgm:t>
        <a:bodyPr/>
        <a:lstStyle/>
        <a:p>
          <a:endParaRPr lang="en-GB"/>
        </a:p>
      </dgm:t>
    </dgm:pt>
    <dgm:pt modelId="{8F69E044-2FF2-479E-9826-12D1AA8A52CD}" type="sibTrans" cxnId="{636AB5B4-6142-4BF1-8A17-3CDE667F001B}">
      <dgm:prSet/>
      <dgm:spPr/>
      <dgm:t>
        <a:bodyPr/>
        <a:lstStyle/>
        <a:p>
          <a:endParaRPr lang="en-GB"/>
        </a:p>
      </dgm:t>
    </dgm:pt>
    <dgm:pt modelId="{4BC65FAE-B04D-41F5-9239-D90B0532D6D4}" type="pres">
      <dgm:prSet presAssocID="{21E68F99-877E-48B3-8C44-19A1864514A3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0608874-DD07-4629-A973-00EE3921B87B}" type="pres">
      <dgm:prSet presAssocID="{21E68F99-877E-48B3-8C44-19A1864514A3}" presName="matrix" presStyleCnt="0"/>
      <dgm:spPr/>
    </dgm:pt>
    <dgm:pt modelId="{CCD669C7-4FED-4069-9049-324EE81EE552}" type="pres">
      <dgm:prSet presAssocID="{21E68F99-877E-48B3-8C44-19A1864514A3}" presName="tile1" presStyleLbl="node1" presStyleIdx="0" presStyleCnt="4" custLinFactNeighborX="-37654" custLinFactNeighborY="-14542"/>
      <dgm:spPr/>
      <dgm:t>
        <a:bodyPr/>
        <a:lstStyle/>
        <a:p>
          <a:endParaRPr lang="en-GB"/>
        </a:p>
      </dgm:t>
    </dgm:pt>
    <dgm:pt modelId="{E5BE5E2A-8B23-464E-A2F5-3666E451163A}" type="pres">
      <dgm:prSet presAssocID="{21E68F99-877E-48B3-8C44-19A1864514A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3783E3B-AA63-4699-A0A0-FDD4A7301928}" type="pres">
      <dgm:prSet presAssocID="{21E68F99-877E-48B3-8C44-19A1864514A3}" presName="tile2" presStyleLbl="node1" presStyleIdx="1" presStyleCnt="4"/>
      <dgm:spPr/>
      <dgm:t>
        <a:bodyPr/>
        <a:lstStyle/>
        <a:p>
          <a:endParaRPr lang="en-GB"/>
        </a:p>
      </dgm:t>
    </dgm:pt>
    <dgm:pt modelId="{E62FBE74-7B2F-444E-8EF9-450CAE63808B}" type="pres">
      <dgm:prSet presAssocID="{21E68F99-877E-48B3-8C44-19A1864514A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62816A-40E6-4FC6-ADC9-E022B74C0393}" type="pres">
      <dgm:prSet presAssocID="{21E68F99-877E-48B3-8C44-19A1864514A3}" presName="tile3" presStyleLbl="node1" presStyleIdx="2" presStyleCnt="4"/>
      <dgm:spPr/>
      <dgm:t>
        <a:bodyPr/>
        <a:lstStyle/>
        <a:p>
          <a:endParaRPr lang="en-GB"/>
        </a:p>
      </dgm:t>
    </dgm:pt>
    <dgm:pt modelId="{DE33BA1E-9299-4CB3-B2D6-4D9157C0C0E3}" type="pres">
      <dgm:prSet presAssocID="{21E68F99-877E-48B3-8C44-19A1864514A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8AF503F-E3C6-4D0A-A7AA-10834E7B3A46}" type="pres">
      <dgm:prSet presAssocID="{21E68F99-877E-48B3-8C44-19A1864514A3}" presName="tile4" presStyleLbl="node1" presStyleIdx="3" presStyleCnt="4"/>
      <dgm:spPr/>
      <dgm:t>
        <a:bodyPr/>
        <a:lstStyle/>
        <a:p>
          <a:endParaRPr lang="en-GB"/>
        </a:p>
      </dgm:t>
    </dgm:pt>
    <dgm:pt modelId="{79C0612F-3A50-4ED2-A01D-C469AEC86A29}" type="pres">
      <dgm:prSet presAssocID="{21E68F99-877E-48B3-8C44-19A1864514A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9D6750B-06FF-42E8-897D-7532388E3D53}" type="pres">
      <dgm:prSet presAssocID="{21E68F99-877E-48B3-8C44-19A1864514A3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</dgm:ptLst>
  <dgm:cxnLst>
    <dgm:cxn modelId="{329DB78B-F56B-495F-9685-30324FE34DF4}" type="presOf" srcId="{7EC8977D-309A-4BD3-AFA3-B3516887887E}" destId="{B3783E3B-AA63-4699-A0A0-FDD4A7301928}" srcOrd="0" destOrd="0" presId="urn:microsoft.com/office/officeart/2005/8/layout/matrix1"/>
    <dgm:cxn modelId="{77F7B36E-DCA1-4FF2-8471-C35B47F1E43E}" type="presOf" srcId="{7EC8977D-309A-4BD3-AFA3-B3516887887E}" destId="{E62FBE74-7B2F-444E-8EF9-450CAE63808B}" srcOrd="1" destOrd="0" presId="urn:microsoft.com/office/officeart/2005/8/layout/matrix1"/>
    <dgm:cxn modelId="{636AB5B4-6142-4BF1-8A17-3CDE667F001B}" srcId="{374F08F7-183D-4E65-850A-88B860704052}" destId="{E68D7E8F-EAAD-4229-B958-EBC12EF5FF82}" srcOrd="4" destOrd="0" parTransId="{ACECE7D5-6B12-4C86-82FD-23BFC89DDF07}" sibTransId="{8F69E044-2FF2-479E-9826-12D1AA8A52CD}"/>
    <dgm:cxn modelId="{D67611FF-2DC8-4C96-82CD-C9DC1F87E55F}" type="presOf" srcId="{6A0A5A96-F715-432C-BEEA-46EEBED3440E}" destId="{CCD669C7-4FED-4069-9049-324EE81EE552}" srcOrd="0" destOrd="0" presId="urn:microsoft.com/office/officeart/2005/8/layout/matrix1"/>
    <dgm:cxn modelId="{80FFED95-FAC8-4AE5-8892-E2A71BE5365A}" srcId="{21E68F99-877E-48B3-8C44-19A1864514A3}" destId="{374F08F7-183D-4E65-850A-88B860704052}" srcOrd="0" destOrd="0" parTransId="{E0790095-6CC4-4C29-859A-04DDB0BEFE6D}" sibTransId="{0880FFB9-C96F-47A3-B5D6-1A17ABD7AB7B}"/>
    <dgm:cxn modelId="{18D77536-8D7E-4060-8CB0-E0249682AEB7}" srcId="{374F08F7-183D-4E65-850A-88B860704052}" destId="{6A0A5A96-F715-432C-BEEA-46EEBED3440E}" srcOrd="0" destOrd="0" parTransId="{8F3389CC-35D8-4986-876D-6B2F231A7B72}" sibTransId="{7A61A8EF-7480-4B78-BA25-C5FDBF2F7714}"/>
    <dgm:cxn modelId="{42CF186D-EB37-498C-82B8-21FB78A720A5}" type="presOf" srcId="{2DAEFDA2-42BD-4428-A578-03204046448F}" destId="{7E62816A-40E6-4FC6-ADC9-E022B74C0393}" srcOrd="0" destOrd="0" presId="urn:microsoft.com/office/officeart/2005/8/layout/matrix1"/>
    <dgm:cxn modelId="{7717B4CE-3F9D-4E6B-B28D-C8B0D6FAC7B9}" srcId="{374F08F7-183D-4E65-850A-88B860704052}" destId="{7EC8977D-309A-4BD3-AFA3-B3516887887E}" srcOrd="1" destOrd="0" parTransId="{A893E6D6-5393-4E7D-93E9-FE2DB18CA108}" sibTransId="{AC08337D-1F99-4E59-8D6C-4E8FF201B9F2}"/>
    <dgm:cxn modelId="{E6947B8E-1230-494C-8A71-F9C9CD7BB1FB}" srcId="{374F08F7-183D-4E65-850A-88B860704052}" destId="{F1D560BF-D6C5-40F3-BE90-0110FA461A83}" srcOrd="3" destOrd="0" parTransId="{6DF51299-0B02-4DA7-B731-2D7E5C31142B}" sibTransId="{FD104EC3-81E9-43E1-9EA6-7528EAEE0FAC}"/>
    <dgm:cxn modelId="{14A2AD0E-7423-41A6-8446-C7CEA076DC64}" type="presOf" srcId="{6A0A5A96-F715-432C-BEEA-46EEBED3440E}" destId="{E5BE5E2A-8B23-464E-A2F5-3666E451163A}" srcOrd="1" destOrd="0" presId="urn:microsoft.com/office/officeart/2005/8/layout/matrix1"/>
    <dgm:cxn modelId="{5C637500-6313-4F9E-BF0C-9C010DFED12E}" type="presOf" srcId="{21E68F99-877E-48B3-8C44-19A1864514A3}" destId="{4BC65FAE-B04D-41F5-9239-D90B0532D6D4}" srcOrd="0" destOrd="0" presId="urn:microsoft.com/office/officeart/2005/8/layout/matrix1"/>
    <dgm:cxn modelId="{8FAF9222-4473-43CC-9B2B-2AB7DB324E8B}" type="presOf" srcId="{2DAEFDA2-42BD-4428-A578-03204046448F}" destId="{DE33BA1E-9299-4CB3-B2D6-4D9157C0C0E3}" srcOrd="1" destOrd="0" presId="urn:microsoft.com/office/officeart/2005/8/layout/matrix1"/>
    <dgm:cxn modelId="{093F668B-190F-4C5B-BF14-A408A169FA45}" srcId="{374F08F7-183D-4E65-850A-88B860704052}" destId="{2DAEFDA2-42BD-4428-A578-03204046448F}" srcOrd="2" destOrd="0" parTransId="{4FBE171B-4DD5-4566-95BC-95E4665A5331}" sibTransId="{B428214A-CE21-447D-AEA5-18C50FCCB87A}"/>
    <dgm:cxn modelId="{BADE6896-3FA3-4A40-943C-8FCD3A949866}" type="presOf" srcId="{374F08F7-183D-4E65-850A-88B860704052}" destId="{99D6750B-06FF-42E8-897D-7532388E3D53}" srcOrd="0" destOrd="0" presId="urn:microsoft.com/office/officeart/2005/8/layout/matrix1"/>
    <dgm:cxn modelId="{A6D515CD-FFB4-41CE-A5A2-B9660D1624A9}" type="presOf" srcId="{F1D560BF-D6C5-40F3-BE90-0110FA461A83}" destId="{C8AF503F-E3C6-4D0A-A7AA-10834E7B3A46}" srcOrd="0" destOrd="0" presId="urn:microsoft.com/office/officeart/2005/8/layout/matrix1"/>
    <dgm:cxn modelId="{DB50A87C-6E03-47E3-B277-3284D2AE075C}" type="presOf" srcId="{F1D560BF-D6C5-40F3-BE90-0110FA461A83}" destId="{79C0612F-3A50-4ED2-A01D-C469AEC86A29}" srcOrd="1" destOrd="0" presId="urn:microsoft.com/office/officeart/2005/8/layout/matrix1"/>
    <dgm:cxn modelId="{E0F567AF-F72B-4CDE-9952-54A30139F61E}" type="presParOf" srcId="{4BC65FAE-B04D-41F5-9239-D90B0532D6D4}" destId="{A0608874-DD07-4629-A973-00EE3921B87B}" srcOrd="0" destOrd="0" presId="urn:microsoft.com/office/officeart/2005/8/layout/matrix1"/>
    <dgm:cxn modelId="{F46EE5AB-749A-4FD7-BDB1-325B4DB015D9}" type="presParOf" srcId="{A0608874-DD07-4629-A973-00EE3921B87B}" destId="{CCD669C7-4FED-4069-9049-324EE81EE552}" srcOrd="0" destOrd="0" presId="urn:microsoft.com/office/officeart/2005/8/layout/matrix1"/>
    <dgm:cxn modelId="{6F7AD98A-88BB-4904-A289-10C51363D9AF}" type="presParOf" srcId="{A0608874-DD07-4629-A973-00EE3921B87B}" destId="{E5BE5E2A-8B23-464E-A2F5-3666E451163A}" srcOrd="1" destOrd="0" presId="urn:microsoft.com/office/officeart/2005/8/layout/matrix1"/>
    <dgm:cxn modelId="{7881E561-E337-43AA-ADE4-DF4A4308CE5C}" type="presParOf" srcId="{A0608874-DD07-4629-A973-00EE3921B87B}" destId="{B3783E3B-AA63-4699-A0A0-FDD4A7301928}" srcOrd="2" destOrd="0" presId="urn:microsoft.com/office/officeart/2005/8/layout/matrix1"/>
    <dgm:cxn modelId="{BDCC0F9C-3504-47BE-8CBB-E8AF5C113B59}" type="presParOf" srcId="{A0608874-DD07-4629-A973-00EE3921B87B}" destId="{E62FBE74-7B2F-444E-8EF9-450CAE63808B}" srcOrd="3" destOrd="0" presId="urn:microsoft.com/office/officeart/2005/8/layout/matrix1"/>
    <dgm:cxn modelId="{71D69630-3264-4844-AE2B-3011BFF74AF2}" type="presParOf" srcId="{A0608874-DD07-4629-A973-00EE3921B87B}" destId="{7E62816A-40E6-4FC6-ADC9-E022B74C0393}" srcOrd="4" destOrd="0" presId="urn:microsoft.com/office/officeart/2005/8/layout/matrix1"/>
    <dgm:cxn modelId="{3129524D-F4EC-45B5-B487-90AF108501E2}" type="presParOf" srcId="{A0608874-DD07-4629-A973-00EE3921B87B}" destId="{DE33BA1E-9299-4CB3-B2D6-4D9157C0C0E3}" srcOrd="5" destOrd="0" presId="urn:microsoft.com/office/officeart/2005/8/layout/matrix1"/>
    <dgm:cxn modelId="{988D2346-7890-4870-83AD-A97CABADD3D6}" type="presParOf" srcId="{A0608874-DD07-4629-A973-00EE3921B87B}" destId="{C8AF503F-E3C6-4D0A-A7AA-10834E7B3A46}" srcOrd="6" destOrd="0" presId="urn:microsoft.com/office/officeart/2005/8/layout/matrix1"/>
    <dgm:cxn modelId="{FC1375AD-9A2E-4C74-B941-6420D31BD537}" type="presParOf" srcId="{A0608874-DD07-4629-A973-00EE3921B87B}" destId="{79C0612F-3A50-4ED2-A01D-C469AEC86A29}" srcOrd="7" destOrd="0" presId="urn:microsoft.com/office/officeart/2005/8/layout/matrix1"/>
    <dgm:cxn modelId="{331F2CF9-B4EE-4E0A-BB42-A391CF6F787C}" type="presParOf" srcId="{4BC65FAE-B04D-41F5-9239-D90B0532D6D4}" destId="{99D6750B-06FF-42E8-897D-7532388E3D5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669C7-4FED-4069-9049-324EE81EE552}">
      <dsp:nvSpPr>
        <dsp:cNvPr id="0" name=""/>
        <dsp:cNvSpPr/>
      </dsp:nvSpPr>
      <dsp:spPr>
        <a:xfrm rot="16200000">
          <a:off x="634999" y="-634999"/>
          <a:ext cx="2540000" cy="381000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Megatrends</a:t>
          </a:r>
          <a:r>
            <a:rPr lang="en-GB" sz="2400" kern="1200" dirty="0" smtClean="0"/>
            <a:t> – provide a preamble, largely indicator-based and visually-appealing</a:t>
          </a:r>
          <a:endParaRPr lang="en-GB" sz="2400" kern="1200" dirty="0"/>
        </a:p>
      </dsp:txBody>
      <dsp:txXfrm rot="5400000">
        <a:off x="-1" y="1"/>
        <a:ext cx="3810000" cy="1905000"/>
      </dsp:txXfrm>
    </dsp:sp>
    <dsp:sp modelId="{B3783E3B-AA63-4699-A0A0-FDD4A7301928}">
      <dsp:nvSpPr>
        <dsp:cNvPr id="0" name=""/>
        <dsp:cNvSpPr/>
      </dsp:nvSpPr>
      <dsp:spPr>
        <a:xfrm>
          <a:off x="3810000" y="0"/>
          <a:ext cx="3810000" cy="2540000"/>
        </a:xfrm>
        <a:prstGeom prst="round1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Technology trends </a:t>
          </a:r>
          <a:r>
            <a:rPr lang="en-GB" sz="2400" kern="1200" dirty="0" smtClean="0"/>
            <a:t>- 10(?) major technology developments and their possible impacts</a:t>
          </a:r>
          <a:endParaRPr lang="en-GB" sz="2400" kern="1200" dirty="0"/>
        </a:p>
      </dsp:txBody>
      <dsp:txXfrm>
        <a:off x="3810000" y="0"/>
        <a:ext cx="3810000" cy="1905000"/>
      </dsp:txXfrm>
    </dsp:sp>
    <dsp:sp modelId="{7E62816A-40E6-4FC6-ADC9-E022B74C0393}">
      <dsp:nvSpPr>
        <dsp:cNvPr id="0" name=""/>
        <dsp:cNvSpPr/>
      </dsp:nvSpPr>
      <dsp:spPr>
        <a:xfrm rot="10800000">
          <a:off x="0" y="2540000"/>
          <a:ext cx="3810000" cy="2540000"/>
        </a:xfrm>
        <a:prstGeom prst="round1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STI trends </a:t>
          </a:r>
          <a:r>
            <a:rPr lang="en-GB" sz="2400" kern="1200" dirty="0" smtClean="0"/>
            <a:t>- c</a:t>
          </a:r>
          <a:r>
            <a:rPr lang="en-US" sz="2400" kern="1200" dirty="0" smtClean="0"/>
            <a:t>hanging shape and culture of the public science system and innovation systems</a:t>
          </a:r>
          <a:endParaRPr lang="en-GB" sz="2400" kern="1200" dirty="0"/>
        </a:p>
      </dsp:txBody>
      <dsp:txXfrm rot="10800000">
        <a:off x="0" y="3174999"/>
        <a:ext cx="3810000" cy="1905000"/>
      </dsp:txXfrm>
    </dsp:sp>
    <dsp:sp modelId="{C8AF503F-E3C6-4D0A-A7AA-10834E7B3A46}">
      <dsp:nvSpPr>
        <dsp:cNvPr id="0" name=""/>
        <dsp:cNvSpPr/>
      </dsp:nvSpPr>
      <dsp:spPr>
        <a:xfrm rot="5400000">
          <a:off x="4445000" y="1905000"/>
          <a:ext cx="2540000" cy="3810000"/>
        </a:xfrm>
        <a:prstGeom prst="round1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1" kern="1200" dirty="0" smtClean="0"/>
            <a:t>Policy trends </a:t>
          </a:r>
          <a:r>
            <a:rPr lang="en-GB" sz="2400" kern="1200" dirty="0" smtClean="0"/>
            <a:t>- shifts in (STI) policy agenda-setting, design and implementation</a:t>
          </a:r>
          <a:endParaRPr lang="en-GB" sz="2400" kern="1200" dirty="0"/>
        </a:p>
      </dsp:txBody>
      <dsp:txXfrm rot="-5400000">
        <a:off x="3810000" y="3174999"/>
        <a:ext cx="3810000" cy="1905000"/>
      </dsp:txXfrm>
    </dsp:sp>
    <dsp:sp modelId="{99D6750B-06FF-42E8-897D-7532388E3D53}">
      <dsp:nvSpPr>
        <dsp:cNvPr id="0" name=""/>
        <dsp:cNvSpPr/>
      </dsp:nvSpPr>
      <dsp:spPr>
        <a:xfrm>
          <a:off x="2667000" y="1905000"/>
          <a:ext cx="2286000" cy="1270000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People, communities and society</a:t>
          </a:r>
          <a:endParaRPr lang="en-GB" sz="2400" kern="1200" dirty="0"/>
        </a:p>
      </dsp:txBody>
      <dsp:txXfrm>
        <a:off x="2728996" y="1966996"/>
        <a:ext cx="2162008" cy="1146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9120-8138-41F7-89A4-9F7961AE44FA}" type="datetimeFigureOut">
              <a:rPr lang="en-US" smtClean="0"/>
              <a:pPr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3B0EF-9E4C-4F6F-AD1A-6531505F79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0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3B0EF-9E4C-4F6F-AD1A-6531505F79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7DFD6-D542-4D13-9C42-DA14FAD0FD4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5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3B0EF-9E4C-4F6F-AD1A-6531505F79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3B0EF-9E4C-4F6F-AD1A-6531505F79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9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3B0EF-9E4C-4F6F-AD1A-6531505F79B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59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3B0EF-9E4C-4F6F-AD1A-6531505F79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92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3B0EF-9E4C-4F6F-AD1A-6531505F79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9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3B0EF-9E4C-4F6F-AD1A-6531505F79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6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2628508"/>
            <a:ext cx="2628000" cy="4229631"/>
          </a:xfrm>
          <a:prstGeom prst="rect">
            <a:avLst/>
          </a:prstGeom>
        </p:spPr>
      </p:pic>
      <p:pic>
        <p:nvPicPr>
          <p:cNvPr id="39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001200"/>
            <a:ext cx="1742400" cy="685680"/>
          </a:xfrm>
          <a:prstGeom prst="rect">
            <a:avLst/>
          </a:prstGeom>
        </p:spPr>
      </p:pic>
      <p:pic>
        <p:nvPicPr>
          <p:cNvPr id="36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08"/>
            <a:ext cx="2628000" cy="422963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368000" y="2480400"/>
            <a:ext cx="6300000" cy="1267200"/>
          </a:xfrm>
          <a:prstGeom prst="rect">
            <a:avLst/>
          </a:prstGeom>
        </p:spPr>
        <p:txBody>
          <a:bodyPr lIns="90000" rIns="90000" anchor="b">
            <a:spAutoFit/>
          </a:bodyPr>
          <a:lstStyle>
            <a:lvl1pPr>
              <a:lnSpc>
                <a:spcPts val="4500"/>
              </a:lnSpc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kumimoji="0" lang="fr-FR" dirty="0" smtClean="0"/>
              <a:t>CLIQUEZ POUR MODIFIER LE TITRE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1368000" y="3805200"/>
            <a:ext cx="6300000" cy="352800"/>
          </a:xfrm>
        </p:spPr>
        <p:txBody>
          <a:bodyPr lIns="90000" rIns="90000">
            <a:sp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 smtClean="0"/>
              <a:t>Cliquez pour modifier les sous-titres</a:t>
            </a:r>
            <a:endParaRPr kumimoji="0" lang="en-US" dirty="0"/>
          </a:p>
        </p:txBody>
      </p:sp>
      <p:pic>
        <p:nvPicPr>
          <p:cNvPr id="37" name="Imag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200" y="432000"/>
            <a:ext cx="692307" cy="1440000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B6969704-CDBC-4A8D-A53D-917A933EA16E}" type="datetime1">
              <a:rPr lang="en-US" smtClean="0"/>
              <a:pPr/>
              <a:t>8/26/2015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chemeClr val="bg1"/>
                </a:solidFill>
                <a:latin typeface="Arial"/>
              </a:defRPr>
            </a:lvl1pPr>
          </a:lstStyle>
          <a:p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eaLnBrk="1" latinLnBrk="0" hangingPunct="1">
              <a:defRPr/>
            </a:lvl1pPr>
            <a:lvl2pPr eaLnBrk="1" latinLnBrk="0" hangingPunct="1">
              <a:defRPr/>
            </a:lvl2pPr>
            <a:lvl3pPr eaLnBrk="1" latinLnBrk="0" hangingPunct="1">
              <a:defRPr/>
            </a:lvl3pPr>
            <a:lvl4pPr eaLnBrk="1" latinLnBrk="0" hangingPunct="1">
              <a:defRPr/>
            </a:lvl4pPr>
            <a:lvl5pPr eaLnBrk="1" latinLnBrk="0" hangingPunct="1">
              <a:defRPr/>
            </a:lvl5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  <a:endParaRPr lang="en-US" dirty="0" smtClean="0"/>
          </a:p>
          <a:p>
            <a:pPr lvl="1" eaLnBrk="1" latinLnBrk="0" hangingPunct="1"/>
            <a:r>
              <a:rPr lang="en-US" dirty="0" err="1" smtClean="0"/>
              <a:t>Deuxième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 eaLnBrk="1" latinLnBrk="0" hangingPunct="1"/>
            <a:r>
              <a:rPr lang="en-US" dirty="0" err="1" smtClean="0"/>
              <a:t>Troisième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3" eaLnBrk="1" latinLnBrk="0" hangingPunct="1"/>
            <a:r>
              <a:rPr lang="en-US" dirty="0" err="1" smtClean="0"/>
              <a:t>Quatrième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4" eaLnBrk="1" latinLnBrk="0" hangingPunct="1"/>
            <a:r>
              <a:rPr lang="en-US" dirty="0" err="1" smtClean="0"/>
              <a:t>Cinquième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kumimoji="0"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rgbClr val="727272"/>
                </a:solidFill>
                <a:latin typeface="Arial"/>
              </a:defRPr>
            </a:lvl1pPr>
          </a:lstStyle>
          <a:p>
            <a:fld id="{B6969704-CDBC-4A8D-A53D-917A933EA16E}" type="datetime1">
              <a:rPr lang="en-US" smtClean="0"/>
              <a:pPr/>
              <a:t>8/26/2015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rgbClr val="727272"/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00" y="6411600"/>
            <a:ext cx="342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F3FC9364-75BC-4DD3-9644-B9E055D0AD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80000" y="237600"/>
            <a:ext cx="7416000" cy="102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pour modifier le titre</a:t>
            </a:r>
            <a:br>
              <a:rPr lang="fr-FR" dirty="0" smtClean="0"/>
            </a:br>
            <a:r>
              <a:rPr lang="fr-FR" dirty="0" smtClean="0"/>
              <a:t>Le titre peut-être étendu sur deux lignes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3600" y="5328000"/>
            <a:ext cx="950407" cy="153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600" y="468000"/>
            <a:ext cx="692308" cy="1440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60000" y="2682992"/>
            <a:ext cx="6624000" cy="1531616"/>
          </a:xfrm>
        </p:spPr>
        <p:txBody>
          <a:bodyPr anchor="ctr" anchorCtr="0">
            <a:spAutoFit/>
          </a:bodyPr>
          <a:lstStyle>
            <a:lvl1pPr algn="ctr">
              <a:lnSpc>
                <a:spcPts val="3700"/>
              </a:lnSpc>
              <a:defRPr sz="3700" b="0" i="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pour modifier</a:t>
            </a:r>
            <a:br>
              <a:rPr lang="fr-FR" dirty="0" smtClean="0"/>
            </a:br>
            <a:r>
              <a:rPr lang="fr-FR" dirty="0" smtClean="0"/>
              <a:t>le titre de l'en-tête de section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B6969704-CDBC-4A8D-A53D-917A933EA16E}" type="datetime1">
              <a:rPr lang="en-US" smtClean="0"/>
              <a:pPr/>
              <a:t>8/26/2015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chemeClr val="bg1"/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00" y="6411600"/>
            <a:ext cx="342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tx2"/>
                </a:solidFill>
                <a:latin typeface="Arial"/>
              </a:defRPr>
            </a:lvl1pPr>
          </a:lstStyle>
          <a:p>
            <a:fld id="{F3FC9364-75BC-4DD3-9644-B9E055D0AD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354DA-1CB5-4843-9D5A-22FA69BFD6F0}" type="datetime1">
              <a:rPr lang="en-US" smtClean="0"/>
              <a:pPr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3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00" y="5328184"/>
            <a:ext cx="950407" cy="152963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504000" y="1306800"/>
            <a:ext cx="8154000" cy="0"/>
          </a:xfrm>
          <a:prstGeom prst="rect">
            <a:avLst/>
          </a:prstGeom>
          <a:noFill/>
          <a:ln w="6350" cap="flat" cmpd="sng" algn="ctr">
            <a:solidFill>
              <a:srgbClr val="72727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 65 Medium" pitchFamily="34" charset="0"/>
            </a:endParaRPr>
          </a:p>
        </p:txBody>
      </p:sp>
      <p:pic>
        <p:nvPicPr>
          <p:cNvPr id="24" name="Imag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400" y="288000"/>
            <a:ext cx="458653" cy="95400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68000" y="1602000"/>
            <a:ext cx="8218800" cy="4525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  <a:endParaRPr kumimoji="0" lang="en-US" dirty="0" smtClean="0"/>
          </a:p>
          <a:p>
            <a:pPr lvl="1" eaLnBrk="1" latinLnBrk="0" hangingPunct="1"/>
            <a:r>
              <a:rPr kumimoji="0" lang="en-US" dirty="0" err="1" smtClean="0"/>
              <a:t>Deuxième</a:t>
            </a:r>
            <a:r>
              <a:rPr kumimoji="0" lang="en-US" dirty="0" smtClean="0"/>
              <a:t> </a:t>
            </a:r>
            <a:r>
              <a:rPr kumimoji="0" lang="en-US" dirty="0" err="1" smtClean="0"/>
              <a:t>niveau</a:t>
            </a:r>
            <a:endParaRPr kumimoji="0" lang="en-US" dirty="0" smtClean="0"/>
          </a:p>
          <a:p>
            <a:pPr lvl="2" eaLnBrk="1" latinLnBrk="0" hangingPunct="1"/>
            <a:r>
              <a:rPr kumimoji="0" lang="en-US" dirty="0" err="1" smtClean="0"/>
              <a:t>Troisième</a:t>
            </a:r>
            <a:r>
              <a:rPr kumimoji="0" lang="en-US" dirty="0" smtClean="0"/>
              <a:t> </a:t>
            </a:r>
            <a:r>
              <a:rPr kumimoji="0" lang="en-US" dirty="0" err="1" smtClean="0"/>
              <a:t>niveau</a:t>
            </a:r>
            <a:endParaRPr kumimoji="0" lang="en-US" dirty="0" smtClean="0"/>
          </a:p>
          <a:p>
            <a:pPr lvl="3" eaLnBrk="1" latinLnBrk="0" hangingPunct="1"/>
            <a:r>
              <a:rPr kumimoji="0" lang="en-US" dirty="0" err="1" smtClean="0"/>
              <a:t>Quatrième</a:t>
            </a:r>
            <a:r>
              <a:rPr kumimoji="0" lang="en-US" dirty="0" smtClean="0"/>
              <a:t> </a:t>
            </a:r>
            <a:r>
              <a:rPr kumimoji="0" lang="en-US" dirty="0" err="1" smtClean="0"/>
              <a:t>niveau</a:t>
            </a:r>
            <a:endParaRPr kumimoji="0" lang="en-US" dirty="0" smtClean="0"/>
          </a:p>
          <a:p>
            <a:pPr lvl="4" eaLnBrk="1" latinLnBrk="0" hangingPunct="1"/>
            <a:r>
              <a:rPr kumimoji="0" lang="en-US" dirty="0" err="1" smtClean="0"/>
              <a:t>Cinquième</a:t>
            </a:r>
            <a:r>
              <a:rPr kumimoji="0" lang="en-US" dirty="0" smtClean="0"/>
              <a:t> </a:t>
            </a:r>
            <a:r>
              <a:rPr kumimoji="0" lang="en-US" dirty="0" err="1" smtClean="0"/>
              <a:t>niveau</a:t>
            </a:r>
            <a:endParaRPr kumimoji="0" lang="en-US"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7416000" cy="102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pour modifier le titre</a:t>
            </a:r>
            <a:br>
              <a:rPr lang="fr-FR" dirty="0" smtClean="0"/>
            </a:br>
            <a:r>
              <a:rPr lang="fr-FR" dirty="0" smtClean="0"/>
              <a:t>Le titre peut-être étendu sur deux lignes</a:t>
            </a:r>
            <a:endParaRPr lang="en-US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rgbClr val="727272"/>
                </a:solidFill>
                <a:latin typeface="Arial"/>
              </a:defRPr>
            </a:lvl1pPr>
          </a:lstStyle>
          <a:p>
            <a:fld id="{B6969704-CDBC-4A8D-A53D-917A933EA16E}" type="datetime1">
              <a:rPr lang="en-US" smtClean="0"/>
              <a:pPr/>
              <a:t>8/26/2015</a:t>
            </a:fld>
            <a:endParaRPr lang="en-US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rgbClr val="727272"/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00" y="6411600"/>
            <a:ext cx="342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F3FC9364-75BC-4DD3-9644-B9E055D0AD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000" indent="-342000" algn="l" rtl="0" eaLnBrk="1" latinLnBrk="0" hangingPunct="1">
        <a:spcBef>
          <a:spcPts val="768"/>
        </a:spcBef>
        <a:buClr>
          <a:schemeClr val="tx1"/>
        </a:buClr>
        <a:buFont typeface="Arial" pitchFamily="34" charset="0"/>
        <a:buChar char="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rtl="0" eaLnBrk="1" latinLnBrk="0" hangingPunct="1">
        <a:spcBef>
          <a:spcPts val="672"/>
        </a:spcBef>
        <a:buClr>
          <a:schemeClr val="tx1"/>
        </a:buClr>
        <a:buFont typeface="Arial" pitchFamily="34" charset="0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rtl="0" eaLnBrk="1" latinLnBrk="0" hangingPunct="1">
        <a:spcBef>
          <a:spcPts val="576"/>
        </a:spcBef>
        <a:buClr>
          <a:schemeClr val="tx1"/>
        </a:buClr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rtl="0" eaLnBrk="1" latinLnBrk="0" hangingPunct="1">
        <a:spcBef>
          <a:spcPts val="480"/>
        </a:spcBef>
        <a:buClr>
          <a:schemeClr val="tx1"/>
        </a:buClr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200" indent="-230400" algn="l" rtl="0" eaLnBrk="1" latinLnBrk="0" hangingPunct="1">
        <a:spcBef>
          <a:spcPts val="480"/>
        </a:spcBef>
        <a:buClr>
          <a:schemeClr val="tx1"/>
        </a:buClr>
        <a:buFont typeface="Arial" pitchFamily="34" charset="0"/>
        <a:buChar char="»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innovationpolicyplatform.org/oecd-sti-outlook-forward-look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innovationpolicyplatform.org/sti/e-outlook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0502">
            <a:off x="7344960" y="2939594"/>
            <a:ext cx="794672" cy="232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 rot="1894293">
            <a:off x="7333043" y="2821064"/>
            <a:ext cx="839704" cy="2471199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627783"/>
            <a:ext cx="6444360" cy="2400657"/>
          </a:xfrm>
        </p:spPr>
        <p:txBody>
          <a:bodyPr/>
          <a:lstStyle/>
          <a:p>
            <a:r>
              <a:rPr lang="en-GB" sz="3200" b="1" dirty="0"/>
              <a:t>Looking to 2030: </a:t>
            </a:r>
            <a:r>
              <a:rPr lang="en-GB" sz="3200" b="1" dirty="0" smtClean="0"/>
              <a:t>approach and First </a:t>
            </a:r>
            <a:r>
              <a:rPr lang="en-GB" sz="3200" b="1" dirty="0"/>
              <a:t>findings of the OECD STI Forward Look exercise</a:t>
            </a:r>
            <a:endParaRPr lang="en-GB" sz="32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923097" y="4126371"/>
            <a:ext cx="6300000" cy="1631216"/>
          </a:xfrm>
          <a:prstGeom prst="rect">
            <a:avLst/>
          </a:prstGeom>
        </p:spPr>
        <p:txBody>
          <a:bodyPr vert="horz" lIns="90000" rIns="90000">
            <a:spAutoFit/>
          </a:bodyPr>
          <a:lstStyle>
            <a:lvl1pPr marL="0" indent="0" algn="l" rtl="0" eaLnBrk="1" latinLnBrk="0" hangingPunct="1">
              <a:lnSpc>
                <a:spcPts val="2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None/>
              <a:defRPr kumimoji="0" sz="18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r>
              <a:rPr lang="en-GB" dirty="0" smtClean="0"/>
              <a:t>Presentation to the 1</a:t>
            </a:r>
            <a:r>
              <a:rPr lang="en-GB" baseline="30000" dirty="0" smtClean="0"/>
              <a:t>st</a:t>
            </a:r>
            <a:r>
              <a:rPr lang="en-GB" dirty="0" smtClean="0"/>
              <a:t> Asian Innovation Forum</a:t>
            </a:r>
          </a:p>
          <a:p>
            <a:r>
              <a:rPr lang="en-GB" dirty="0" smtClean="0"/>
              <a:t>Seoul, Korea, 25-26 August 2015</a:t>
            </a:r>
          </a:p>
          <a:p>
            <a:endParaRPr lang="en-GB" dirty="0" smtClean="0"/>
          </a:p>
          <a:p>
            <a:r>
              <a:rPr lang="en-GB" dirty="0" smtClean="0"/>
              <a:t>Michael Keenan</a:t>
            </a:r>
          </a:p>
          <a:p>
            <a:r>
              <a:rPr lang="en-GB" dirty="0" smtClean="0"/>
              <a:t>Directorate for Science, Technology and Innovation, OECD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0.06979 0.05834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Statistics dashboard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3" y="1624073"/>
            <a:ext cx="8457248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Country profiles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2" y="1656720"/>
            <a:ext cx="8457248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 smtClean="0"/>
              <a:t>Policy profiles in the 2014 STIO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174" y="162810"/>
            <a:ext cx="360872" cy="108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6016" y="1577885"/>
            <a:ext cx="426598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New industrial policies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Stimulating demand for innovation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Public research missions and orientations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Financing public research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Open science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Commercialisation of public research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Innovation and the digital economy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Cluster policy and S3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Patent policies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IP markets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Strengthening education and skills for innovation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Labour market policies for the highly skilled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Building a science and innovation    culture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578323"/>
            <a:ext cx="4464496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National strategies for STI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System innovation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Strategic P/PPs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Impact assessment in STI policy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Attracting international S&amp;T investments by firms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Internationalisation of public research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Cross-border STI governance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Green innovation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Innovation for social challenges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Policy mix for business R&amp;D and innovation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accent1">
                    <a:lumMod val="75000"/>
                  </a:schemeClr>
                </a:solidFill>
              </a:rPr>
              <a:t>Govt</a:t>
            </a: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 financing of business R&amp;D and innovation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Tax incentives for R&amp;D and </a:t>
            </a: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innovation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Financing innovative entrepreneurship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Start-ups and innovative </a:t>
            </a: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entrepreneurship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6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Changes for the 2016 STIO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OECD STIO Survey =&gt; EC-OECD Science, Technology and Innovation Policy Survey</a:t>
            </a:r>
          </a:p>
          <a:p>
            <a:r>
              <a:rPr lang="en-GB" sz="2000" dirty="0" smtClean="0"/>
              <a:t>OECD STI Policy database =&gt; new </a:t>
            </a:r>
            <a:r>
              <a:rPr lang="en-GB" sz="2000" dirty="0"/>
              <a:t>joint EC-OECD STI Policy </a:t>
            </a:r>
            <a:r>
              <a:rPr lang="en-GB" sz="2000" dirty="0" smtClean="0"/>
              <a:t>information management system integrated into the IPP and the EC’s Research and Innovation Observatory / Policy Support Facility</a:t>
            </a:r>
          </a:p>
          <a:p>
            <a:r>
              <a:rPr lang="en-GB" sz="2000" dirty="0" smtClean="0"/>
              <a:t>&gt;470 pages paper publication =&gt; &lt;140 pages paper publication, with the country profiles (and probably the policy profiles) published solely on the IPP</a:t>
            </a:r>
          </a:p>
          <a:p>
            <a:r>
              <a:rPr lang="en-GB" sz="2000" dirty="0" smtClean="0"/>
              <a:t>Single trends chapter describing current trends and issues =&gt; 2-3 trends chapters projecting trends and issues to 2025-2030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2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000" y="2453657"/>
            <a:ext cx="6624000" cy="1990288"/>
          </a:xfrm>
        </p:spPr>
        <p:txBody>
          <a:bodyPr/>
          <a:lstStyle/>
          <a:p>
            <a:r>
              <a:rPr lang="en-GB" dirty="0" smtClean="0"/>
              <a:t>The STI Outlook’s existing approach to Exploring Trends and their projections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46360"/>
            <a:ext cx="7938392" cy="1022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 smtClean="0"/>
              <a:t>2014 t</a:t>
            </a:r>
            <a:r>
              <a:rPr lang="en-US" sz="2800" b="1" dirty="0" smtClean="0"/>
              <a:t>rends chapter’s </a:t>
            </a:r>
            <a:r>
              <a:rPr lang="en-US" sz="2800" b="1" dirty="0" smtClean="0"/>
              <a:t>overall framing narrative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8178" y="1412776"/>
            <a:ext cx="788529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Maintaining jobs and economic growth </a:t>
            </a:r>
            <a:r>
              <a:rPr lang="en-US" dirty="0"/>
              <a:t>in open economies requires greater </a:t>
            </a:r>
            <a:r>
              <a:rPr lang="en-US" dirty="0" smtClean="0"/>
              <a:t>competitiveness</a:t>
            </a:r>
            <a:r>
              <a:rPr lang="en-US" b="1" dirty="0" smtClean="0"/>
              <a:t> </a:t>
            </a:r>
            <a:r>
              <a:rPr lang="en-US" dirty="0" smtClean="0"/>
              <a:t>(48 million people unemployed in the OECD)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The transition to a low-carbon economy </a:t>
            </a:r>
            <a:r>
              <a:rPr lang="en-US" dirty="0"/>
              <a:t>and the preservation of natural resources is a major </a:t>
            </a:r>
            <a:r>
              <a:rPr lang="en-US" dirty="0" smtClean="0"/>
              <a:t>challenge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Ageing</a:t>
            </a:r>
            <a:r>
              <a:rPr lang="en-US" dirty="0"/>
              <a:t> will dramatically increase pressure on economic performance, social and health care, and public </a:t>
            </a:r>
            <a:r>
              <a:rPr lang="en-US" dirty="0" smtClean="0"/>
              <a:t>finances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Income inequality </a:t>
            </a:r>
            <a:r>
              <a:rPr lang="en-US" dirty="0"/>
              <a:t>has increased during the crisis. ICTs offer opportunities to support inclusive </a:t>
            </a:r>
            <a:r>
              <a:rPr lang="en-US" dirty="0" smtClean="0"/>
              <a:t>innovation. </a:t>
            </a:r>
            <a:r>
              <a:rPr lang="en-US" dirty="0"/>
              <a:t>Education and training policies will be essential to avoid exclusion. </a:t>
            </a: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=&gt; Calling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for a “new deal” for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innovation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aises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status of innovation in the policy portfolio, while seeking to 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everage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private funding for innovation and 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ncrease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impact of public action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82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27270"/>
            <a:ext cx="7419744" cy="458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46360"/>
            <a:ext cx="6588296" cy="1022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/>
              <a:t>Innovation in the crisis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19493"/>
            <a:ext cx="820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growth rate of GDP and </a:t>
            </a:r>
            <a:r>
              <a:rPr lang="en-US" sz="1400" dirty="0" smtClean="0"/>
              <a:t>GERD, OECD, 1993-2013 </a:t>
            </a:r>
            <a:r>
              <a:rPr lang="en-US" sz="1400" dirty="0"/>
              <a:t>and projections to 2014 and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368" y="6309320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</a:t>
            </a:r>
            <a:r>
              <a:rPr lang="en-US" sz="1400" dirty="0"/>
              <a:t>: OECD Economic Outlook </a:t>
            </a:r>
            <a:r>
              <a:rPr lang="en-US" sz="1400" dirty="0" smtClean="0"/>
              <a:t>n</a:t>
            </a:r>
            <a:r>
              <a:rPr lang="en-US" sz="1400" baseline="30000" dirty="0" smtClean="0"/>
              <a:t>o</a:t>
            </a:r>
            <a:r>
              <a:rPr lang="en-US" sz="1400" dirty="0" smtClean="0"/>
              <a:t>95 </a:t>
            </a:r>
            <a:r>
              <a:rPr lang="en-US" sz="1400" dirty="0"/>
              <a:t>Database, May 2014; OECD Main Science and Technology Indicators </a:t>
            </a:r>
            <a:r>
              <a:rPr lang="en-US" sz="1400" dirty="0" smtClean="0"/>
              <a:t>(MSTI) database</a:t>
            </a:r>
            <a:r>
              <a:rPr lang="en-US" sz="1400" dirty="0"/>
              <a:t>, June </a:t>
            </a:r>
            <a:r>
              <a:rPr lang="en-US" sz="1400" dirty="0" smtClean="0"/>
              <a:t>2014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00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747837"/>
            <a:ext cx="7386440" cy="456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46360"/>
            <a:ext cx="6588296" cy="1022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/>
              <a:t>Innovation in the crisis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19493"/>
            <a:ext cx="820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growth rate of GDP and </a:t>
            </a:r>
            <a:r>
              <a:rPr lang="en-US" sz="1400" dirty="0" smtClean="0"/>
              <a:t>GERD, constant </a:t>
            </a:r>
            <a:r>
              <a:rPr lang="en-US" sz="1400" dirty="0"/>
              <a:t>prices, 1993-2013 and projections to 2014 and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368" y="6309320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</a:t>
            </a:r>
            <a:r>
              <a:rPr lang="en-US" sz="1400" dirty="0"/>
              <a:t>: OECD Economic Outlook </a:t>
            </a:r>
            <a:r>
              <a:rPr lang="en-US" sz="1400" dirty="0" smtClean="0"/>
              <a:t>n</a:t>
            </a:r>
            <a:r>
              <a:rPr lang="en-US" sz="1400" baseline="30000" dirty="0" smtClean="0"/>
              <a:t>o</a:t>
            </a:r>
            <a:r>
              <a:rPr lang="en-US" sz="1400" dirty="0" smtClean="0"/>
              <a:t>95 </a:t>
            </a:r>
            <a:r>
              <a:rPr lang="en-US" sz="1400" dirty="0"/>
              <a:t>Database, May 2014; OECD Main Science and Technology Indicators MSTI database, June </a:t>
            </a:r>
            <a:r>
              <a:rPr lang="en-US" sz="1400" dirty="0" smtClean="0"/>
              <a:t>2014</a:t>
            </a:r>
            <a:r>
              <a:rPr lang="en-US" sz="1400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95985"/>
            <a:ext cx="2736304" cy="446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27270"/>
            <a:ext cx="6322308" cy="474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96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40" y="1648938"/>
            <a:ext cx="6715946" cy="4588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46360"/>
            <a:ext cx="6588296" cy="1022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/>
              <a:t>A changing global R&amp;D landscape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19493"/>
            <a:ext cx="820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GERD, million USD 2005 PPP, 2000-12 and projections to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368" y="6309320"/>
            <a:ext cx="820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</a:t>
            </a:r>
            <a:r>
              <a:rPr lang="en-US" sz="1400" dirty="0"/>
              <a:t>: </a:t>
            </a:r>
            <a:r>
              <a:rPr lang="en-US" sz="1400" dirty="0" smtClean="0"/>
              <a:t>OECD estimates based on OECD MSTI database</a:t>
            </a:r>
            <a:r>
              <a:rPr lang="en-US" sz="1400" dirty="0"/>
              <a:t>, June </a:t>
            </a:r>
            <a:r>
              <a:rPr lang="en-US" sz="1400" dirty="0" smtClean="0"/>
              <a:t>2014</a:t>
            </a:r>
            <a:r>
              <a:rPr lang="en-US" sz="1400" dirty="0"/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01" y="1648938"/>
            <a:ext cx="6610548" cy="451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0" y="1653379"/>
            <a:ext cx="6586909" cy="451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70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56792"/>
            <a:ext cx="9187664" cy="487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46360"/>
            <a:ext cx="6588296" cy="1022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 smtClean="0"/>
              <a:t>GERD intensity targets shortfalls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19493"/>
            <a:ext cx="820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National R&amp;D spending targets and gap with current levels of GERD intensity, </a:t>
            </a:r>
            <a:r>
              <a:rPr lang="en-US" sz="1400" dirty="0" smtClean="0"/>
              <a:t>% of GDP, 2014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96368" y="6463208"/>
            <a:ext cx="820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</a:t>
            </a:r>
            <a:r>
              <a:rPr lang="en-US" sz="1400" dirty="0"/>
              <a:t>: </a:t>
            </a:r>
            <a:r>
              <a:rPr lang="en-US" sz="1400" dirty="0" smtClean="0"/>
              <a:t>OECD estimates based on OECD MSTI database</a:t>
            </a:r>
            <a:r>
              <a:rPr lang="en-US" sz="1400" dirty="0"/>
              <a:t>, June </a:t>
            </a:r>
            <a:r>
              <a:rPr lang="en-US" sz="1400" dirty="0" smtClean="0"/>
              <a:t>2014</a:t>
            </a:r>
            <a:r>
              <a:rPr lang="en-US" sz="1400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 rot="18992247">
            <a:off x="3295059" y="5804927"/>
            <a:ext cx="648072" cy="7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 rot="18953571">
            <a:off x="2978664" y="5830000"/>
            <a:ext cx="1107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b="1" dirty="0" smtClean="0">
                <a:solidFill>
                  <a:srgbClr val="C00000"/>
                </a:solidFill>
                <a:latin typeface="+mj-lt"/>
              </a:rPr>
              <a:t>Netherlands</a:t>
            </a:r>
            <a:endParaRPr lang="en-GB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77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Some background on the OECD Science, Technology and Industry Outlook (STIO)</a:t>
            </a:r>
          </a:p>
          <a:p>
            <a:r>
              <a:rPr lang="en-GB" sz="2400" dirty="0" smtClean="0"/>
              <a:t>How the STIO covers trends and drivers and their projections</a:t>
            </a:r>
          </a:p>
          <a:p>
            <a:r>
              <a:rPr lang="en-GB" sz="2400" dirty="0" smtClean="0"/>
              <a:t>Purpose and scope of the ‘forward look’ in the 2016 STIO</a:t>
            </a:r>
          </a:p>
          <a:p>
            <a:r>
              <a:rPr lang="en-GB" sz="2400" dirty="0" smtClean="0"/>
              <a:t>The approach so far and the topics being covered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8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46360"/>
            <a:ext cx="7776864" cy="1022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 smtClean="0"/>
              <a:t>Hot issues – self-reported by countries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484784"/>
            <a:ext cx="62611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4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Korea hot issues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671736" y="1542737"/>
            <a:ext cx="6300000" cy="4860000"/>
            <a:chOff x="2699792" y="1674533"/>
            <a:chExt cx="6232525" cy="486886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1674533"/>
              <a:ext cx="6232525" cy="4868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918495" y="3836367"/>
              <a:ext cx="10801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bg2">
                      <a:lumMod val="10000"/>
                    </a:schemeClr>
                  </a:solidFill>
                </a:rPr>
                <a:t>Targeting priority areas/ sectors</a:t>
              </a:r>
              <a:endParaRPr lang="en-GB" sz="11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84168" y="1772816"/>
              <a:ext cx="165618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bg2">
                      <a:lumMod val="10000"/>
                    </a:schemeClr>
                  </a:solidFill>
                </a:rPr>
                <a:t>Structural adjustment and new approach to growth</a:t>
              </a:r>
              <a:endParaRPr lang="en-GB" sz="11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2280" y="2376775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bg2">
                      <a:lumMod val="10000"/>
                    </a:schemeClr>
                  </a:solidFill>
                </a:rPr>
                <a:t>Sustainable and green growth</a:t>
              </a:r>
              <a:endParaRPr lang="en-GB" sz="11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36296" y="5084023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bg2">
                      <a:lumMod val="10000"/>
                    </a:schemeClr>
                  </a:solidFill>
                </a:rPr>
                <a:t>Public R&amp;D capacity and infrastructures</a:t>
              </a:r>
              <a:endParaRPr lang="en-GB" sz="11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79912" y="5658244"/>
              <a:ext cx="16561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bg2">
                      <a:lumMod val="10000"/>
                    </a:schemeClr>
                  </a:solidFill>
                </a:rPr>
                <a:t>Business innovation, entrepreneurship and SMEs</a:t>
              </a:r>
              <a:endParaRPr lang="en-GB" sz="11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7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Japan hot issues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60" y="1713776"/>
            <a:ext cx="6300000" cy="48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China hot issues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9" y="1674000"/>
            <a:ext cx="7160482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Malaysia hot issues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0" y="1260000"/>
            <a:ext cx="6300000" cy="59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India hot issues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99" y="1796400"/>
            <a:ext cx="6423601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Indonesia hot issues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0" y="1700808"/>
            <a:ext cx="6300000" cy="45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Frequency of occurrence of hot issues across the six Asian countries surveyed</a:t>
            </a:r>
            <a:endParaRPr lang="en-GB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38" y="1699198"/>
            <a:ext cx="7060923" cy="48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7144" y="5949935"/>
            <a:ext cx="105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>
                    <a:lumMod val="10000"/>
                  </a:schemeClr>
                </a:solidFill>
              </a:rPr>
              <a:t>* Number of countries responses</a:t>
            </a:r>
          </a:p>
        </p:txBody>
      </p:sp>
    </p:spTree>
    <p:extLst>
      <p:ext uri="{BB962C8B-B14F-4D97-AF65-F5344CB8AC3E}">
        <p14:creationId xmlns:p14="http://schemas.microsoft.com/office/powerpoint/2010/main" val="165353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000" y="2453657"/>
            <a:ext cx="6624000" cy="1990288"/>
          </a:xfrm>
        </p:spPr>
        <p:txBody>
          <a:bodyPr/>
          <a:lstStyle/>
          <a:p>
            <a:r>
              <a:rPr lang="en-GB" dirty="0" smtClean="0"/>
              <a:t>a ‘forward look’ exercise to stretch the Outlook’s time horizons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Forward Look: why, what and how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602000"/>
            <a:ext cx="8218800" cy="5054400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 smtClean="0"/>
              <a:t>Criticism of past STIOs: an outlook should look further out than the present and near-future . . .</a:t>
            </a:r>
          </a:p>
          <a:p>
            <a:r>
              <a:rPr lang="en-GB" sz="2000" dirty="0" smtClean="0"/>
              <a:t>Stretch time horizons 10-15 years by way of a study that can feed into the trends chapter(s) of the 2016 STIO</a:t>
            </a:r>
          </a:p>
          <a:p>
            <a:r>
              <a:rPr lang="en-GB" sz="2000" dirty="0" smtClean="0"/>
              <a:t>However, relatively few resources and little time available: </a:t>
            </a:r>
          </a:p>
          <a:p>
            <a:pPr lvl="1"/>
            <a:r>
              <a:rPr lang="en-GB" sz="1600" dirty="0" smtClean="0"/>
              <a:t>7 months (</a:t>
            </a:r>
            <a:r>
              <a:rPr lang="en-GB" sz="1600" dirty="0" err="1" smtClean="0"/>
              <a:t>fte</a:t>
            </a:r>
            <a:r>
              <a:rPr lang="en-GB" sz="1600" dirty="0" smtClean="0"/>
              <a:t>) OECD Secretariat + 3 junior external consultants with foresight experience, 7 months (</a:t>
            </a:r>
            <a:r>
              <a:rPr lang="en-GB" sz="1600" dirty="0" err="1" smtClean="0"/>
              <a:t>fte</a:t>
            </a:r>
            <a:r>
              <a:rPr lang="en-GB" sz="1600" dirty="0" smtClean="0"/>
              <a:t>)</a:t>
            </a:r>
          </a:p>
          <a:p>
            <a:pPr lvl="1"/>
            <a:r>
              <a:rPr lang="en-GB" sz="1600" dirty="0" smtClean="0"/>
              <a:t>Project got underway in June 2015 and needs to be more or less completed by the end of 2015</a:t>
            </a:r>
          </a:p>
          <a:p>
            <a:r>
              <a:rPr lang="en-GB" sz="2000" dirty="0" smtClean="0"/>
              <a:t>Goals:</a:t>
            </a:r>
          </a:p>
          <a:p>
            <a:pPr lvl="1"/>
            <a:r>
              <a:rPr lang="en-GB" sz="1600" dirty="0" smtClean="0"/>
              <a:t>Using existing sources, describe current trends and drivers and their interactions</a:t>
            </a:r>
          </a:p>
          <a:p>
            <a:pPr lvl="1"/>
            <a:r>
              <a:rPr lang="en-GB" sz="1600" dirty="0" smtClean="0"/>
              <a:t>Project these trends and drivers 10-15 years into the future, exploring possible interactions and discontinuities</a:t>
            </a:r>
          </a:p>
          <a:p>
            <a:r>
              <a:rPr lang="en-GB" sz="2000" dirty="0" smtClean="0"/>
              <a:t>Approach:</a:t>
            </a:r>
          </a:p>
          <a:p>
            <a:pPr lvl="1"/>
            <a:r>
              <a:rPr lang="en-GB" sz="1600" dirty="0"/>
              <a:t>Essentially a desk-based exercise complemented by interviews, mini-workshops, and country responses to the joint EC-OECD STIP </a:t>
            </a:r>
            <a:r>
              <a:rPr lang="en-GB" sz="1600" dirty="0" smtClean="0"/>
              <a:t>survey</a:t>
            </a:r>
          </a:p>
          <a:p>
            <a:pPr lvl="1"/>
            <a:r>
              <a:rPr lang="en-GB" sz="1600" dirty="0"/>
              <a:t>Intentionally described as a ‘forward look’ rather than a ‘foresight’ exercise </a:t>
            </a:r>
          </a:p>
          <a:p>
            <a:pPr lvl="1"/>
            <a:r>
              <a:rPr lang="en-GB" sz="1600" dirty="0" smtClean="0"/>
              <a:t>Seek synergies with what countries are doing and with other ongoing OECD projects</a:t>
            </a:r>
          </a:p>
          <a:p>
            <a:pPr lvl="1"/>
            <a:r>
              <a:rPr lang="en-GB" sz="1600" dirty="0" smtClean="0"/>
              <a:t>A largely qualitative approach with no sophisticated quantitative forecasting</a:t>
            </a:r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5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000" y="2928145"/>
            <a:ext cx="6624000" cy="1041311"/>
          </a:xfrm>
        </p:spPr>
        <p:txBody>
          <a:bodyPr/>
          <a:lstStyle/>
          <a:p>
            <a:r>
              <a:rPr lang="en-GB" dirty="0" smtClean="0"/>
              <a:t>Introducing the OECD’s STI Outlook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3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1600" y="237600"/>
            <a:ext cx="8064000" cy="10224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smtClean="0"/>
              <a:t>Five elements</a:t>
            </a:r>
            <a:endParaRPr lang="en-GB" sz="2800" b="1" dirty="0"/>
          </a:p>
        </p:txBody>
      </p:sp>
      <p:graphicFrame>
        <p:nvGraphicFramePr>
          <p:cNvPr id="4" name="Diagram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928251"/>
              </p:ext>
            </p:extLst>
          </p:nvPr>
        </p:nvGraphicFramePr>
        <p:xfrm>
          <a:off x="683568" y="1484784"/>
          <a:ext cx="7620000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42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Steps for ordering, synthesising and making sense of what we find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Megatrends and some of their implications for STI are set out in a first section</a:t>
            </a:r>
          </a:p>
          <a:p>
            <a:r>
              <a:rPr lang="en-GB" sz="2000" dirty="0" smtClean="0"/>
              <a:t>Technology trends are set out separately and their possible implications for STI policy highlighted</a:t>
            </a:r>
          </a:p>
          <a:p>
            <a:r>
              <a:rPr lang="en-GB" sz="2000" dirty="0" smtClean="0"/>
              <a:t>Current trends and drivers in STI and STI policy are set out. The 2014 trends chapter does this reasonably well already, so this is our starting point</a:t>
            </a:r>
          </a:p>
          <a:p>
            <a:r>
              <a:rPr lang="en-GB" sz="2000" dirty="0" smtClean="0"/>
              <a:t>These trends and drivers are projected 10-15 years into the future. At the same time, the implications of the megatrends and technology trends are considered</a:t>
            </a:r>
          </a:p>
          <a:p>
            <a:r>
              <a:rPr lang="en-GB" sz="2000" dirty="0" smtClean="0"/>
              <a:t>Narratives will be built around tensions / controversies that arise. Some of these are ‘</a:t>
            </a:r>
            <a:r>
              <a:rPr lang="en-GB" sz="2000" dirty="0" smtClean="0"/>
              <a:t>perennial’ tensions / controversies; </a:t>
            </a:r>
            <a:r>
              <a:rPr lang="en-GB" sz="2000" dirty="0" smtClean="0"/>
              <a:t>others will likely be more novel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9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Megatrends: initial candidates (1)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602000"/>
            <a:ext cx="8218800" cy="4923344"/>
          </a:xfrm>
        </p:spPr>
        <p:txBody>
          <a:bodyPr>
            <a:normAutofit lnSpcReduction="10000"/>
          </a:bodyPr>
          <a:lstStyle/>
          <a:p>
            <a:pPr lvl="0"/>
            <a:r>
              <a:rPr lang="en-GB" sz="2000" b="1" dirty="0"/>
              <a:t>Demographics</a:t>
            </a:r>
            <a:r>
              <a:rPr lang="en-GB" sz="2000" dirty="0"/>
              <a:t> including global redistribution, gender and ageing</a:t>
            </a:r>
          </a:p>
          <a:p>
            <a:pPr lvl="0"/>
            <a:r>
              <a:rPr lang="en-GB" sz="2000" b="1" dirty="0"/>
              <a:t>Urbanisation</a:t>
            </a:r>
            <a:r>
              <a:rPr lang="en-GB" sz="2000" dirty="0"/>
              <a:t> (incl. </a:t>
            </a:r>
            <a:r>
              <a:rPr lang="en-GB" sz="2000" dirty="0" smtClean="0"/>
              <a:t>internal mobility)</a:t>
            </a:r>
            <a:endParaRPr lang="en-GB" sz="2000" dirty="0"/>
          </a:p>
          <a:p>
            <a:pPr lvl="0"/>
            <a:r>
              <a:rPr lang="en-GB" sz="2000" b="1" dirty="0"/>
              <a:t>International </a:t>
            </a:r>
            <a:r>
              <a:rPr lang="en-GB" sz="2000" b="1" dirty="0" smtClean="0"/>
              <a:t>migration</a:t>
            </a:r>
            <a:endParaRPr lang="en-GB" sz="2000" b="1" dirty="0"/>
          </a:p>
          <a:p>
            <a:pPr lvl="0"/>
            <a:r>
              <a:rPr lang="en-GB" sz="2000" b="1" dirty="0"/>
              <a:t>Societal changes </a:t>
            </a:r>
            <a:r>
              <a:rPr lang="en-GB" sz="2000" dirty="0"/>
              <a:t>(culture, family structure, generations X-Y-Z, societal expectations, </a:t>
            </a:r>
            <a:r>
              <a:rPr lang="en-GB" sz="2000" dirty="0" smtClean="0"/>
              <a:t>entertainment</a:t>
            </a:r>
            <a:r>
              <a:rPr lang="en-GB" sz="2000" dirty="0"/>
              <a:t>, </a:t>
            </a:r>
            <a:r>
              <a:rPr lang="en-GB" sz="2000" dirty="0" smtClean="0"/>
              <a:t>communications, </a:t>
            </a:r>
            <a:r>
              <a:rPr lang="en-GB" sz="2000" dirty="0"/>
              <a:t>gaming)</a:t>
            </a:r>
          </a:p>
          <a:p>
            <a:pPr lvl="0"/>
            <a:r>
              <a:rPr lang="en-GB" sz="2000" b="1" dirty="0"/>
              <a:t>Richer but more unequal</a:t>
            </a:r>
            <a:r>
              <a:rPr lang="en-GB" sz="2000" dirty="0"/>
              <a:t>, </a:t>
            </a:r>
            <a:r>
              <a:rPr lang="en-GB" sz="2000" dirty="0" smtClean="0"/>
              <a:t>rise (and fall) of the middle </a:t>
            </a:r>
            <a:r>
              <a:rPr lang="en-GB" sz="2000" dirty="0"/>
              <a:t>class</a:t>
            </a:r>
          </a:p>
          <a:p>
            <a:pPr lvl="0"/>
            <a:r>
              <a:rPr lang="en-GB" sz="2000" b="1" dirty="0"/>
              <a:t>Democratisation of knowledge</a:t>
            </a:r>
            <a:r>
              <a:rPr lang="en-GB" sz="2000" dirty="0"/>
              <a:t>: higher education, science, innovation, access to ICT/Internet/Information</a:t>
            </a:r>
          </a:p>
          <a:p>
            <a:pPr lvl="0"/>
            <a:r>
              <a:rPr lang="en-GB" sz="2000" b="1" dirty="0" smtClean="0"/>
              <a:t>Health trends</a:t>
            </a:r>
            <a:r>
              <a:rPr lang="en-GB" sz="2000" dirty="0" smtClean="0"/>
              <a:t>: </a:t>
            </a:r>
            <a:r>
              <a:rPr lang="en-GB" sz="2000" dirty="0"/>
              <a:t>obesity, cardio vascular diseases and non-contagious diseases, mental health (Alzheimer</a:t>
            </a:r>
            <a:r>
              <a:rPr lang="en-GB" sz="2000" dirty="0" smtClean="0"/>
              <a:t>), pandemics, antibiotic resistance</a:t>
            </a:r>
            <a:endParaRPr lang="en-GB" sz="2000" dirty="0"/>
          </a:p>
          <a:p>
            <a:pPr lvl="0"/>
            <a:r>
              <a:rPr lang="en-GB" sz="2000" b="1" dirty="0"/>
              <a:t>Global </a:t>
            </a:r>
            <a:r>
              <a:rPr lang="en-GB" sz="2000" b="1" dirty="0" smtClean="0"/>
              <a:t>shifts </a:t>
            </a:r>
            <a:r>
              <a:rPr lang="en-GB" sz="2000" b="1" dirty="0"/>
              <a:t>in power</a:t>
            </a:r>
            <a:r>
              <a:rPr lang="en-GB" sz="2000" dirty="0"/>
              <a:t>: </a:t>
            </a:r>
            <a:r>
              <a:rPr lang="en-GB" sz="2000" dirty="0" smtClean="0"/>
              <a:t>different rates of economic growth, trade, soft </a:t>
            </a:r>
            <a:r>
              <a:rPr lang="en-GB" sz="2000" dirty="0"/>
              <a:t>power, </a:t>
            </a:r>
            <a:r>
              <a:rPr lang="en-GB" sz="2000" dirty="0" smtClean="0"/>
              <a:t>military power, </a:t>
            </a:r>
            <a:r>
              <a:rPr lang="en-GB" sz="2000" dirty="0"/>
              <a:t>access to resources (incl. water, energy), money (changes in commodity prices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Megatrends: initial candidates (2)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602000"/>
            <a:ext cx="8218800" cy="5054400"/>
          </a:xfrm>
        </p:spPr>
        <p:txBody>
          <a:bodyPr>
            <a:normAutofit/>
          </a:bodyPr>
          <a:lstStyle/>
          <a:p>
            <a:pPr lvl="0"/>
            <a:r>
              <a:rPr lang="en-GB" sz="2000" b="1" dirty="0"/>
              <a:t>Natural resources </a:t>
            </a:r>
            <a:r>
              <a:rPr lang="en-GB" sz="2000" dirty="0"/>
              <a:t>competition and depletion (water, soils, oceans, biodiversity, agriculture)</a:t>
            </a:r>
          </a:p>
          <a:p>
            <a:pPr lvl="0"/>
            <a:r>
              <a:rPr lang="en-GB" sz="2000" b="1" dirty="0"/>
              <a:t>Climate change</a:t>
            </a:r>
            <a:r>
              <a:rPr lang="en-GB" sz="2000" dirty="0"/>
              <a:t>: Co2 emissions, natural catastrophes</a:t>
            </a:r>
          </a:p>
          <a:p>
            <a:pPr lvl="0"/>
            <a:r>
              <a:rPr lang="en-GB" sz="2000" b="1" dirty="0" smtClean="0"/>
              <a:t>Energy trends</a:t>
            </a:r>
            <a:r>
              <a:rPr lang="en-GB" sz="2000" dirty="0" smtClean="0"/>
              <a:t>: </a:t>
            </a:r>
            <a:r>
              <a:rPr lang="en-GB" sz="2000" dirty="0"/>
              <a:t>global demand, energy mix, new sources of energy</a:t>
            </a:r>
          </a:p>
          <a:p>
            <a:pPr lvl="0"/>
            <a:r>
              <a:rPr lang="en-GB" sz="2000" b="1" dirty="0"/>
              <a:t>Globalisation</a:t>
            </a:r>
            <a:r>
              <a:rPr lang="en-GB" sz="2000" dirty="0"/>
              <a:t>: trade, FDI, </a:t>
            </a:r>
            <a:r>
              <a:rPr lang="en-GB" sz="2000" dirty="0" smtClean="0"/>
              <a:t>finance, R&amp;D</a:t>
            </a:r>
            <a:r>
              <a:rPr lang="en-GB" sz="2000" dirty="0"/>
              <a:t>, </a:t>
            </a:r>
            <a:r>
              <a:rPr lang="en-GB" sz="2000" dirty="0" smtClean="0"/>
              <a:t>grand challenges</a:t>
            </a:r>
            <a:endParaRPr lang="en-GB" sz="2000" dirty="0"/>
          </a:p>
          <a:p>
            <a:pPr lvl="0"/>
            <a:r>
              <a:rPr lang="en-GB" sz="2000" b="1" dirty="0" smtClean="0"/>
              <a:t>Changes in economic </a:t>
            </a:r>
            <a:r>
              <a:rPr lang="en-GB" sz="2000" b="1" dirty="0"/>
              <a:t>structure, productivity and jobs</a:t>
            </a:r>
            <a:r>
              <a:rPr lang="en-GB" sz="2000" dirty="0"/>
              <a:t>: </a:t>
            </a:r>
            <a:r>
              <a:rPr lang="en-GB" sz="2000" dirty="0" smtClean="0"/>
              <a:t>technology, services</a:t>
            </a:r>
            <a:r>
              <a:rPr lang="en-GB" sz="2000" dirty="0"/>
              <a:t>, intangible assets, service content of manufacturing</a:t>
            </a:r>
          </a:p>
          <a:p>
            <a:pPr lvl="0"/>
            <a:r>
              <a:rPr lang="en-GB" sz="2000" b="1" dirty="0" err="1"/>
              <a:t>Financialisation</a:t>
            </a:r>
            <a:r>
              <a:rPr lang="en-GB" sz="2000" dirty="0"/>
              <a:t> of everything</a:t>
            </a:r>
          </a:p>
          <a:p>
            <a:pPr lvl="0"/>
            <a:r>
              <a:rPr lang="en-GB" sz="2000" b="1" dirty="0"/>
              <a:t>Shifting </a:t>
            </a:r>
            <a:r>
              <a:rPr lang="en-GB" sz="2000" b="1" dirty="0" smtClean="0"/>
              <a:t>roles </a:t>
            </a:r>
            <a:r>
              <a:rPr lang="en-GB" sz="2000" b="1" dirty="0"/>
              <a:t>of the State</a:t>
            </a:r>
            <a:r>
              <a:rPr lang="en-GB" sz="2000" dirty="0"/>
              <a:t>: public spending, tax revenues, pensions and healthcare systems, regions, shift in decision making</a:t>
            </a:r>
          </a:p>
          <a:p>
            <a:pPr lvl="0"/>
            <a:r>
              <a:rPr lang="en-GB" sz="2000" b="1" dirty="0" smtClean="0"/>
              <a:t>Technological </a:t>
            </a:r>
            <a:r>
              <a:rPr lang="en-GB" sz="2000" b="1" dirty="0"/>
              <a:t>change</a:t>
            </a:r>
            <a:r>
              <a:rPr lang="en-GB" sz="2000" dirty="0" smtClean="0"/>
              <a:t>: impacts of technology, mutual shaping of technology and society, technological convergence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Presentation of megatrends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15" r="23299"/>
          <a:stretch/>
        </p:blipFill>
        <p:spPr>
          <a:xfrm>
            <a:off x="323528" y="1656720"/>
            <a:ext cx="4320480" cy="4754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392" r="29888"/>
          <a:stretch/>
        </p:blipFill>
        <p:spPr>
          <a:xfrm>
            <a:off x="4967608" y="1779120"/>
            <a:ext cx="35283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Possible technology areas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Looking to identify 10-12 technology areas:</a:t>
            </a:r>
          </a:p>
          <a:p>
            <a:pPr lvl="1"/>
            <a:r>
              <a:rPr lang="en-GB" sz="1600" dirty="0" smtClean="0"/>
              <a:t>What areas are the most promising over the next 10-15 years?</a:t>
            </a:r>
          </a:p>
          <a:p>
            <a:pPr lvl="1"/>
            <a:r>
              <a:rPr lang="en-GB" sz="1600" dirty="0" smtClean="0"/>
              <a:t>What areas are potentially ‘disruptive’?</a:t>
            </a:r>
          </a:p>
          <a:p>
            <a:pPr lvl="1"/>
            <a:r>
              <a:rPr lang="en-GB" sz="1600" dirty="0" smtClean="0"/>
              <a:t>What areas carry significant risks?</a:t>
            </a:r>
          </a:p>
          <a:p>
            <a:r>
              <a:rPr lang="en-GB" sz="2000" dirty="0" smtClean="0"/>
              <a:t>Our choice largely depends on what countries are finding in their foresight exercises; but we’ll also seek to use other sources of techno-scientific promises</a:t>
            </a:r>
          </a:p>
          <a:p>
            <a:r>
              <a:rPr lang="en-GB" sz="2000" dirty="0" smtClean="0"/>
              <a:t>Appropriate level of aggregation?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3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Sample of STI dynamics trends: public research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602000"/>
            <a:ext cx="8218800" cy="4923344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 smtClean="0"/>
              <a:t>Greater proportion of public R&amp;D performed in </a:t>
            </a:r>
            <a:r>
              <a:rPr lang="en-GB" sz="2000" b="1" dirty="0" smtClean="0"/>
              <a:t>universities</a:t>
            </a:r>
          </a:p>
          <a:p>
            <a:r>
              <a:rPr lang="en-GB" sz="2000" dirty="0" smtClean="0"/>
              <a:t>Public research </a:t>
            </a:r>
            <a:r>
              <a:rPr lang="en-GB" sz="2000" b="1" dirty="0" smtClean="0"/>
              <a:t>funding framing</a:t>
            </a:r>
            <a:r>
              <a:rPr lang="en-GB" sz="2000" dirty="0" smtClean="0"/>
              <a:t>: shift towards user perspectives, grand challenges, multi-</a:t>
            </a:r>
            <a:r>
              <a:rPr lang="en-GB" sz="2000" dirty="0" err="1" smtClean="0"/>
              <a:t>disciplinarity</a:t>
            </a:r>
            <a:r>
              <a:rPr lang="en-GB" sz="2000" dirty="0" smtClean="0"/>
              <a:t>, excellence (narrowly-defined)</a:t>
            </a:r>
          </a:p>
          <a:p>
            <a:r>
              <a:rPr lang="en-GB" sz="2000" dirty="0" smtClean="0"/>
              <a:t>Public research </a:t>
            </a:r>
            <a:r>
              <a:rPr lang="en-GB" sz="2000" b="1" dirty="0" smtClean="0"/>
              <a:t>funding modes</a:t>
            </a:r>
            <a:r>
              <a:rPr lang="en-GB" sz="2000" dirty="0" smtClean="0"/>
              <a:t>: more programme funding, rebalancing between core and competitive project-based funding, rise of importance of non-</a:t>
            </a:r>
            <a:r>
              <a:rPr lang="en-GB" sz="2000" dirty="0" err="1" smtClean="0"/>
              <a:t>govt</a:t>
            </a:r>
            <a:r>
              <a:rPr lang="en-GB" sz="2000" dirty="0" smtClean="0"/>
              <a:t> funding of public research</a:t>
            </a:r>
          </a:p>
          <a:p>
            <a:r>
              <a:rPr lang="en-GB" sz="2000" b="1" dirty="0" smtClean="0"/>
              <a:t>Rise of </a:t>
            </a:r>
            <a:r>
              <a:rPr lang="en-GB" sz="2000" b="1" dirty="0" err="1" smtClean="0"/>
              <a:t>managerialism</a:t>
            </a:r>
            <a:r>
              <a:rPr lang="en-GB" sz="2000" b="1" dirty="0" smtClean="0"/>
              <a:t> </a:t>
            </a:r>
            <a:r>
              <a:rPr lang="en-GB" sz="2000" dirty="0" smtClean="0"/>
              <a:t>at all levels – NPM in policy, </a:t>
            </a:r>
            <a:r>
              <a:rPr lang="en-GB" sz="2000" dirty="0" err="1" smtClean="0"/>
              <a:t>managerialism</a:t>
            </a:r>
            <a:r>
              <a:rPr lang="en-GB" sz="2000" dirty="0" smtClean="0"/>
              <a:t> in universities, autonomy with accountability</a:t>
            </a:r>
          </a:p>
          <a:p>
            <a:r>
              <a:rPr lang="en-GB" sz="2000" b="1" dirty="0" smtClean="0"/>
              <a:t>Open science </a:t>
            </a:r>
            <a:r>
              <a:rPr lang="en-GB" sz="2000" dirty="0" smtClean="0"/>
              <a:t>and </a:t>
            </a:r>
            <a:r>
              <a:rPr lang="en-GB" sz="2000" b="1" dirty="0" smtClean="0"/>
              <a:t>open innovation</a:t>
            </a:r>
          </a:p>
          <a:p>
            <a:r>
              <a:rPr lang="en-GB" sz="2000" dirty="0" smtClean="0"/>
              <a:t>Growing focus on ‘</a:t>
            </a:r>
            <a:r>
              <a:rPr lang="en-GB" sz="2000" b="1" dirty="0" smtClean="0"/>
              <a:t>third missions</a:t>
            </a:r>
            <a:r>
              <a:rPr lang="en-GB" sz="2000" dirty="0" smtClean="0"/>
              <a:t>’, incl. commercialisation</a:t>
            </a:r>
          </a:p>
          <a:p>
            <a:r>
              <a:rPr lang="en-GB" sz="2000" dirty="0" smtClean="0"/>
              <a:t>Growing </a:t>
            </a:r>
            <a:r>
              <a:rPr lang="en-GB" sz="2000" b="1" dirty="0" smtClean="0"/>
              <a:t>internationalisation</a:t>
            </a:r>
            <a:r>
              <a:rPr lang="en-GB" sz="2000" dirty="0" smtClean="0"/>
              <a:t>: funding, mobility, cooperation</a:t>
            </a:r>
          </a:p>
          <a:p>
            <a:r>
              <a:rPr lang="en-GB" sz="2000" dirty="0" smtClean="0"/>
              <a:t>Growing pressures on </a:t>
            </a:r>
            <a:r>
              <a:rPr lang="en-GB" sz="2000" b="1" dirty="0" smtClean="0"/>
              <a:t>research careers</a:t>
            </a:r>
            <a:r>
              <a:rPr lang="en-GB" sz="2000" dirty="0" smtClean="0"/>
              <a:t>: contracts, market capacity, PhD skills, reward mechanisms, gender imbalances</a:t>
            </a:r>
          </a:p>
          <a:p>
            <a:r>
              <a:rPr lang="en-GB" sz="2000" dirty="0" smtClean="0"/>
              <a:t>Growing concerns around </a:t>
            </a:r>
            <a:r>
              <a:rPr lang="en-GB" sz="2000" b="1" dirty="0" smtClean="0"/>
              <a:t>research integrity</a:t>
            </a:r>
            <a:r>
              <a:rPr lang="en-GB" sz="2000" dirty="0" smtClean="0"/>
              <a:t>, peer review mechanisms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Policy trends and issues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602000"/>
            <a:ext cx="8218800" cy="4809600"/>
          </a:xfrm>
        </p:spPr>
        <p:txBody>
          <a:bodyPr>
            <a:normAutofit lnSpcReduction="10000"/>
          </a:bodyPr>
          <a:lstStyle/>
          <a:p>
            <a:r>
              <a:rPr lang="en-GB" sz="2000" b="1" dirty="0" smtClean="0"/>
              <a:t>Broader policy mission </a:t>
            </a:r>
            <a:r>
              <a:rPr lang="en-GB" sz="2000" dirty="0" smtClean="0"/>
              <a:t>for STI policy: more goals, targets, actors</a:t>
            </a:r>
          </a:p>
          <a:p>
            <a:r>
              <a:rPr lang="en-GB" sz="2000" b="1" dirty="0" smtClean="0"/>
              <a:t>Fragmentation</a:t>
            </a:r>
            <a:r>
              <a:rPr lang="en-GB" sz="2000" dirty="0" smtClean="0"/>
              <a:t>: </a:t>
            </a:r>
            <a:r>
              <a:rPr lang="en-GB" sz="2000" dirty="0" err="1" smtClean="0"/>
              <a:t>agencification</a:t>
            </a:r>
            <a:r>
              <a:rPr lang="en-GB" sz="2000" dirty="0"/>
              <a:t>,</a:t>
            </a:r>
            <a:r>
              <a:rPr lang="en-GB" sz="2000" dirty="0" smtClean="0"/>
              <a:t> specialisation, hollowing-out?</a:t>
            </a:r>
          </a:p>
          <a:p>
            <a:r>
              <a:rPr lang="en-GB" sz="2000" b="1" dirty="0" smtClean="0"/>
              <a:t>Multi-level governance</a:t>
            </a:r>
            <a:r>
              <a:rPr lang="en-GB" sz="2000" dirty="0" smtClean="0"/>
              <a:t>: sub- and supra-national levels</a:t>
            </a:r>
          </a:p>
          <a:p>
            <a:r>
              <a:rPr lang="en-GB" sz="2000" b="1" dirty="0" smtClean="0"/>
              <a:t>Growing array of policy instruments</a:t>
            </a:r>
            <a:r>
              <a:rPr lang="en-GB" sz="2000" dirty="0" smtClean="0"/>
              <a:t>, e.g. demand side, R&amp;D tax incentives</a:t>
            </a:r>
          </a:p>
          <a:p>
            <a:r>
              <a:rPr lang="en-GB" sz="2000" dirty="0" smtClean="0"/>
              <a:t>Greater use of </a:t>
            </a:r>
            <a:r>
              <a:rPr lang="en-GB" sz="2000" b="1" dirty="0" smtClean="0"/>
              <a:t>evaluation</a:t>
            </a:r>
            <a:r>
              <a:rPr lang="en-GB" sz="2000" dirty="0" smtClean="0"/>
              <a:t>, but persisting gaps in </a:t>
            </a:r>
            <a:r>
              <a:rPr lang="en-GB" sz="2000" b="1" dirty="0" smtClean="0"/>
              <a:t>metrics</a:t>
            </a:r>
          </a:p>
          <a:p>
            <a:r>
              <a:rPr lang="en-GB" sz="2000" dirty="0" smtClean="0"/>
              <a:t>More attention to managing </a:t>
            </a:r>
            <a:r>
              <a:rPr lang="en-GB" sz="2000" b="1" dirty="0" smtClean="0"/>
              <a:t>socio-technical risk and uncertainty</a:t>
            </a:r>
          </a:p>
          <a:p>
            <a:r>
              <a:rPr lang="en-GB" sz="2000" b="1" dirty="0" smtClean="0"/>
              <a:t>Fiscal consolidation </a:t>
            </a:r>
            <a:r>
              <a:rPr lang="en-GB" sz="2000" dirty="0" smtClean="0"/>
              <a:t>/ tight budgetary constraints</a:t>
            </a:r>
          </a:p>
          <a:p>
            <a:endParaRPr lang="en-GB" sz="2000" dirty="0"/>
          </a:p>
          <a:p>
            <a:r>
              <a:rPr lang="en-GB" sz="2000" dirty="0" smtClean="0">
                <a:solidFill>
                  <a:schemeClr val="accent2"/>
                </a:solidFill>
              </a:rPr>
              <a:t>Shifting perceptions of policy processes and roles of governments?</a:t>
            </a:r>
          </a:p>
          <a:p>
            <a:r>
              <a:rPr lang="en-GB" sz="2000" dirty="0" smtClean="0">
                <a:solidFill>
                  <a:schemeClr val="accent2"/>
                </a:solidFill>
              </a:rPr>
              <a:t>Complexity thinking, wicked problems, experimentation, etc.?</a:t>
            </a:r>
          </a:p>
          <a:p>
            <a:r>
              <a:rPr lang="en-GB" sz="2000" dirty="0" smtClean="0">
                <a:solidFill>
                  <a:schemeClr val="accent2"/>
                </a:solidFill>
              </a:rPr>
              <a:t>Public sector innovation?</a:t>
            </a:r>
          </a:p>
          <a:p>
            <a:endParaRPr lang="en-GB" sz="2000" dirty="0" smtClean="0"/>
          </a:p>
          <a:p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Dedicated community space on the IPP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52" y="1656720"/>
            <a:ext cx="8457248" cy="475488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796136" y="2666008"/>
            <a:ext cx="1440160" cy="13681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5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hlinkClick r:id="rId2"/>
              </a:rPr>
              <a:t>https://</a:t>
            </a:r>
            <a:r>
              <a:rPr lang="en-GB" sz="2800" b="1" dirty="0" smtClean="0">
                <a:hlinkClick r:id="rId2"/>
              </a:rPr>
              <a:t>www.innovationpolicyplatform.org/oecd-sti-outlook-forward-look</a:t>
            </a:r>
            <a:r>
              <a:rPr lang="en-GB" sz="2800" b="1" dirty="0" smtClean="0"/>
              <a:t> 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2" y="1647002"/>
            <a:ext cx="8457248" cy="4754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1880" y="6444044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*Publicly available in September 2015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1412776"/>
            <a:ext cx="2016224" cy="265143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/>
              <a:t>OECD STI Outlook: 20-year tradition</a:t>
            </a:r>
            <a:endParaRPr lang="en-US" sz="28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8000" y="1628800"/>
            <a:ext cx="4536048" cy="482453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Biennial publication</a:t>
            </a:r>
          </a:p>
          <a:p>
            <a:pPr>
              <a:spcAft>
                <a:spcPts val="600"/>
              </a:spcAft>
            </a:pPr>
            <a:r>
              <a:rPr lang="en-GB" sz="2400" b="1" dirty="0" smtClean="0"/>
              <a:t>“</a:t>
            </a:r>
            <a:r>
              <a:rPr lang="en-GB" sz="2400" b="1" dirty="0"/>
              <a:t>What’s new in the field of science, technology and innovation policy? </a:t>
            </a:r>
            <a:r>
              <a:rPr lang="en-GB" sz="2400" b="1" dirty="0" smtClean="0"/>
              <a:t>“</a:t>
            </a:r>
          </a:p>
          <a:p>
            <a:pPr>
              <a:spcAft>
                <a:spcPts val="600"/>
              </a:spcAft>
            </a:pPr>
            <a:r>
              <a:rPr lang="en-GB" sz="2400" dirty="0" smtClean="0"/>
              <a:t>International review of key recent trends </a:t>
            </a:r>
            <a:r>
              <a:rPr lang="en-GB" sz="2400" dirty="0"/>
              <a:t>in </a:t>
            </a:r>
            <a:r>
              <a:rPr lang="en-GB" sz="2400" dirty="0" smtClean="0"/>
              <a:t>STI for </a:t>
            </a:r>
            <a:r>
              <a:rPr lang="en-GB" sz="2400" dirty="0"/>
              <a:t>the STI policy community and analysts </a:t>
            </a:r>
          </a:p>
          <a:p>
            <a:pPr>
              <a:spcAft>
                <a:spcPts val="600"/>
              </a:spcAft>
            </a:pPr>
            <a:r>
              <a:rPr lang="en-GB" sz="2400" dirty="0" smtClean="0"/>
              <a:t>Based </a:t>
            </a:r>
            <a:r>
              <a:rPr lang="en-GB" sz="2400" dirty="0"/>
              <a:t>on latest STI policy information and indicators</a:t>
            </a:r>
          </a:p>
          <a:p>
            <a:pPr>
              <a:spcAft>
                <a:spcPts val="600"/>
              </a:spcAft>
            </a:pPr>
            <a:r>
              <a:rPr lang="en-GB" sz="2400" dirty="0" smtClean="0"/>
              <a:t>OECD </a:t>
            </a:r>
            <a:r>
              <a:rPr lang="en-GB" sz="2400" dirty="0"/>
              <a:t>Flagship publication</a:t>
            </a:r>
            <a:endParaRPr lang="en-GB" sz="2400" dirty="0" smtClean="0"/>
          </a:p>
          <a:p>
            <a:pPr>
              <a:spcAft>
                <a:spcPts val="600"/>
              </a:spcAft>
            </a:pPr>
            <a:endParaRPr lang="en-GB" sz="2400" dirty="0" smtClean="0"/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484784"/>
            <a:ext cx="1917240" cy="25922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628800"/>
            <a:ext cx="2016224" cy="288032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772816"/>
            <a:ext cx="2016224" cy="27254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1916832"/>
            <a:ext cx="2032794" cy="273985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1988840"/>
            <a:ext cx="2031177" cy="27363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44208" y="2132856"/>
            <a:ext cx="207231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72200" y="2348880"/>
            <a:ext cx="2024429" cy="287818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28184" y="2595731"/>
            <a:ext cx="2040722" cy="292150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84168" y="2854395"/>
            <a:ext cx="2016224" cy="287886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436096" y="2996952"/>
            <a:ext cx="2520280" cy="335683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328" y="3365351"/>
            <a:ext cx="2599309" cy="3091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2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8000" y="3078186"/>
            <a:ext cx="6300000" cy="669414"/>
          </a:xfrm>
        </p:spPr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000" y="3805200"/>
            <a:ext cx="6300000" cy="1374735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michael.keenan@oecd.org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5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12946"/>
            <a:ext cx="7763888" cy="419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/>
              <a:t>Drawing on a unique policy questionnaire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D8BC-B72F-4BBF-A847-5BCBAA0D74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27584" y="5686933"/>
            <a:ext cx="288032" cy="72008"/>
          </a:xfrm>
          <a:prstGeom prst="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752" y="4077072"/>
            <a:ext cx="2123728" cy="576064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000" indent="-342000" algn="l" rtl="0" eaLnBrk="1" latinLnBrk="0" hangingPunct="1">
              <a:spcBef>
                <a:spcPts val="768"/>
              </a:spcBef>
              <a:buClr>
                <a:schemeClr val="tx1"/>
              </a:buClr>
              <a:buFont typeface="Arial" pitchFamily="34" charset="0"/>
              <a:buChar char="•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284400" algn="l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»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en-GB" sz="1600" b="1" dirty="0" smtClean="0"/>
              <a:t>Country coverage of the STI Outlook 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en-GB" sz="1600" b="1" dirty="0" smtClean="0"/>
              <a:t>from 2008 to 2014</a:t>
            </a:r>
          </a:p>
        </p:txBody>
      </p:sp>
      <p:sp>
        <p:nvSpPr>
          <p:cNvPr id="5" name="Down Arrow 4"/>
          <p:cNvSpPr/>
          <p:nvPr/>
        </p:nvSpPr>
        <p:spPr>
          <a:xfrm>
            <a:off x="395536" y="5157192"/>
            <a:ext cx="144016" cy="6017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637520" y="6165304"/>
            <a:ext cx="28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Response rate 2014: 96%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7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920880" cy="91075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altLang="en-US" sz="2800" b="1" dirty="0"/>
              <a:t>More than a </a:t>
            </a:r>
            <a:r>
              <a:rPr lang="en-GB" altLang="en-US" sz="2800" b="1" dirty="0" smtClean="0"/>
              <a:t>book… An </a:t>
            </a:r>
            <a:r>
              <a:rPr lang="en-GB" altLang="en-US" sz="2800" b="1" dirty="0"/>
              <a:t>infrastructure for knowledge sharing and building</a:t>
            </a:r>
            <a:endParaRPr lang="ja-JP" altLang="en-US" sz="2800" b="1" dirty="0"/>
          </a:p>
        </p:txBody>
      </p:sp>
      <p:sp>
        <p:nvSpPr>
          <p:cNvPr id="18" name="Content Placeholder 1"/>
          <p:cNvSpPr>
            <a:spLocks noGrp="1"/>
          </p:cNvSpPr>
          <p:nvPr>
            <p:ph idx="1"/>
          </p:nvPr>
        </p:nvSpPr>
        <p:spPr>
          <a:xfrm>
            <a:off x="6012160" y="6165304"/>
            <a:ext cx="2332321" cy="57606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GB" sz="2000" b="1" dirty="0" smtClean="0"/>
              <a:t>Measurement work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D8BC-B72F-4BBF-A847-5BCBAA0D74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30353"/>
            <a:ext cx="1844143" cy="246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2344" y="4032544"/>
            <a:ext cx="1509318" cy="201622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924944"/>
            <a:ext cx="2304256" cy="141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32544"/>
            <a:ext cx="1844143" cy="246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1844143" cy="246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07" y="3861048"/>
            <a:ext cx="1844143" cy="246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592" y="2793059"/>
            <a:ext cx="1308469" cy="9548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ontent Placeholder 1"/>
          <p:cNvSpPr txBox="1">
            <a:spLocks/>
          </p:cNvSpPr>
          <p:nvPr/>
        </p:nvSpPr>
        <p:spPr>
          <a:xfrm>
            <a:off x="2843808" y="4221088"/>
            <a:ext cx="2016224" cy="576064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42000" indent="-342000" algn="l" rtl="0" eaLnBrk="1" latinLnBrk="0" hangingPunct="1">
              <a:spcBef>
                <a:spcPts val="768"/>
              </a:spcBef>
              <a:buClr>
                <a:schemeClr val="tx1"/>
              </a:buClr>
              <a:buFont typeface="Arial" pitchFamily="34" charset="0"/>
              <a:buChar char="•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284400" algn="l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»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itchFamily="34" charset="0"/>
              <a:buNone/>
            </a:pPr>
            <a:r>
              <a:rPr lang="en-GB" sz="2000" b="1" dirty="0" smtClean="0"/>
              <a:t>Country reviews</a:t>
            </a:r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1036074" y="1556792"/>
            <a:ext cx="2822345" cy="10591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000" indent="-342000" algn="l" rtl="0" eaLnBrk="1" latinLnBrk="0" hangingPunct="1">
              <a:spcBef>
                <a:spcPts val="768"/>
              </a:spcBef>
              <a:buClr>
                <a:schemeClr val="tx1"/>
              </a:buClr>
              <a:buFont typeface="Arial" pitchFamily="34" charset="0"/>
              <a:buChar char="•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284400" algn="l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»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itchFamily="34" charset="0"/>
              <a:buNone/>
            </a:pPr>
            <a:r>
              <a:rPr lang="en-GB" sz="1800" b="1" dirty="0" smtClean="0"/>
              <a:t>Analytical work by CSTP WP (e.g. TIP/RIHR)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5292" y="285467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OECD </a:t>
            </a:r>
            <a:r>
              <a:rPr lang="en-GB" b="1" dirty="0"/>
              <a:t>Directorates </a:t>
            </a:r>
            <a:r>
              <a:rPr lang="en-GB" b="1" dirty="0" smtClean="0"/>
              <a:t>(EDU, STD, CFE)</a:t>
            </a:r>
            <a:endParaRPr lang="en-GB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57486" y="1988840"/>
            <a:ext cx="27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OECD Committees </a:t>
            </a:r>
            <a:r>
              <a:rPr lang="en-GB" b="1" dirty="0" smtClean="0"/>
              <a:t>(e.g. CIIE)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571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Integration with the OECD-World Bank Innovation Policy Platform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53" y="1556792"/>
            <a:ext cx="832498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hlinkClick r:id="rId2"/>
              </a:rPr>
              <a:t>https://</a:t>
            </a:r>
            <a:r>
              <a:rPr lang="en-GB" sz="2800" b="1" dirty="0" smtClean="0">
                <a:hlinkClick r:id="rId2"/>
              </a:rPr>
              <a:t>www.innovationpolicyplatform.org/sti/e-outlook</a:t>
            </a:r>
            <a:r>
              <a:rPr lang="en-GB" sz="2800" b="1" dirty="0" smtClean="0"/>
              <a:t> 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3" y="1642148"/>
            <a:ext cx="8457248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EC-OECD STI Policy Database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C9364-75BC-4DD3-9644-B9E055D0AD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52" y="1484784"/>
            <a:ext cx="8457248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CDE_Français_blanc">
  <a:themeElements>
    <a:clrScheme name="OECD white">
      <a:dk1>
        <a:srgbClr val="727272"/>
      </a:dk1>
      <a:lt1>
        <a:sysClr val="window" lastClr="FFFFFF"/>
      </a:lt1>
      <a:dk2>
        <a:srgbClr val="006299"/>
      </a:dk2>
      <a:lt2>
        <a:srgbClr val="E6E6E6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ECD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5973</TotalTime>
  <Words>1776</Words>
  <Application>Microsoft Office PowerPoint</Application>
  <PresentationFormat>On-screen Show (4:3)</PresentationFormat>
  <Paragraphs>232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Georgia</vt:lpstr>
      <vt:lpstr>Helvetica 65 Medium</vt:lpstr>
      <vt:lpstr>ＭＳ Ｐゴシック</vt:lpstr>
      <vt:lpstr>OCDE_Français_blanc</vt:lpstr>
      <vt:lpstr>Looking to 2030: approach and First findings of the OECD STI Forward Look exercise</vt:lpstr>
      <vt:lpstr>Overview</vt:lpstr>
      <vt:lpstr>Introducing the OECD’s STI Outlook</vt:lpstr>
      <vt:lpstr>OECD STI Outlook: 20-year tradition</vt:lpstr>
      <vt:lpstr>Drawing on a unique policy questionnaire</vt:lpstr>
      <vt:lpstr>More than a book… An infrastructure for knowledge sharing and building</vt:lpstr>
      <vt:lpstr>Integration with the OECD-World Bank Innovation Policy Platform</vt:lpstr>
      <vt:lpstr>https://www.innovationpolicyplatform.org/sti/e-outlook </vt:lpstr>
      <vt:lpstr>EC-OECD STI Policy Database</vt:lpstr>
      <vt:lpstr>Statistics dashboard</vt:lpstr>
      <vt:lpstr>Country profiles</vt:lpstr>
      <vt:lpstr>Policy profiles in the 2014 STIO</vt:lpstr>
      <vt:lpstr>Changes for the 2016 STIO</vt:lpstr>
      <vt:lpstr>The STI Outlook’s existing approach to Exploring Trends and their projections</vt:lpstr>
      <vt:lpstr>2014 trends chapter’s overall framing narrative</vt:lpstr>
      <vt:lpstr>Innovation in the crisis</vt:lpstr>
      <vt:lpstr>Innovation in the crisis</vt:lpstr>
      <vt:lpstr>A changing global R&amp;D landscape</vt:lpstr>
      <vt:lpstr>GERD intensity targets shortfalls</vt:lpstr>
      <vt:lpstr>Hot issues – self-reported by countries</vt:lpstr>
      <vt:lpstr>Korea hot issues</vt:lpstr>
      <vt:lpstr>Japan hot issues</vt:lpstr>
      <vt:lpstr>China hot issues</vt:lpstr>
      <vt:lpstr>Malaysia hot issues</vt:lpstr>
      <vt:lpstr>India hot issues</vt:lpstr>
      <vt:lpstr>Indonesia hot issues</vt:lpstr>
      <vt:lpstr>Frequency of occurrence of hot issues across the six Asian countries surveyed</vt:lpstr>
      <vt:lpstr>a ‘forward look’ exercise to stretch the Outlook’s time horizons</vt:lpstr>
      <vt:lpstr>Forward Look: why, what and how</vt:lpstr>
      <vt:lpstr>Five elements</vt:lpstr>
      <vt:lpstr>Steps for ordering, synthesising and making sense of what we find</vt:lpstr>
      <vt:lpstr>Megatrends: initial candidates (1)</vt:lpstr>
      <vt:lpstr>Megatrends: initial candidates (2)</vt:lpstr>
      <vt:lpstr>Presentation of megatrends</vt:lpstr>
      <vt:lpstr>Possible technology areas</vt:lpstr>
      <vt:lpstr>Sample of STI dynamics trends: public research</vt:lpstr>
      <vt:lpstr>Policy trends and issues</vt:lpstr>
      <vt:lpstr>Dedicated community space on the IPP</vt:lpstr>
      <vt:lpstr>https://www.innovationpolicyplatform.org/oecd-sti-outlook-forward-look </vt:lpstr>
      <vt:lpstr>Thank you!</vt:lpstr>
    </vt:vector>
  </TitlesOfParts>
  <Company>OECD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OECD Science, technology and industry outlook 2012</dc:title>
  <dc:creator>kergroach_s</dc:creator>
  <cp:lastModifiedBy>michael keenan</cp:lastModifiedBy>
  <cp:revision>512</cp:revision>
  <dcterms:created xsi:type="dcterms:W3CDTF">2012-09-03T13:57:51Z</dcterms:created>
  <dcterms:modified xsi:type="dcterms:W3CDTF">2015-08-26T12:59:14Z</dcterms:modified>
</cp:coreProperties>
</file>